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2" r:id="rId3"/>
    <p:sldId id="263" r:id="rId4"/>
    <p:sldId id="266" r:id="rId5"/>
    <p:sldId id="257" r:id="rId6"/>
    <p:sldId id="259" r:id="rId7"/>
    <p:sldId id="264" r:id="rId8"/>
    <p:sldId id="270" r:id="rId9"/>
    <p:sldId id="273" r:id="rId10"/>
    <p:sldId id="265" r:id="rId11"/>
    <p:sldId id="268" r:id="rId12"/>
    <p:sldId id="272" r:id="rId13"/>
    <p:sldId id="260" r:id="rId14"/>
    <p:sldId id="267" r:id="rId15"/>
    <p:sldId id="269" r:id="rId16"/>
    <p:sldId id="258" r:id="rId17"/>
    <p:sldId id="271" r:id="rId18"/>
    <p:sldId id="261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4" d="100"/>
          <a:sy n="104" d="100"/>
        </p:scale>
        <p:origin x="1595" y="6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01078"/>
            <a:ext cx="8229600" cy="178904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lt-LT" dirty="0"/>
              <a:t> </a:t>
            </a:r>
          </a:p>
          <a:p>
            <a:pPr marL="0" indent="0" algn="ctr">
              <a:buNone/>
            </a:pPr>
            <a:r>
              <a:rPr lang="lt-LT" sz="48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ASOCIACIJA MOTERŲ VEIKLOS INOVACIJŲ CENTRAS</a:t>
            </a:r>
            <a:endParaRPr lang="lt-LT" sz="3500" dirty="0"/>
          </a:p>
          <a:p>
            <a:pPr marL="0" indent="0">
              <a:buNone/>
            </a:pPr>
            <a:endParaRPr lang="lt-LT" dirty="0"/>
          </a:p>
        </p:txBody>
      </p:sp>
      <p:pic>
        <p:nvPicPr>
          <p:cNvPr id="4" name="Paveikslėlis 3" descr="logo_mvic_mc">
            <a:extLst>
              <a:ext uri="{FF2B5EF4-FFF2-40B4-BE49-F238E27FC236}">
                <a16:creationId xmlns:a16="http://schemas.microsoft.com/office/drawing/2014/main" id="{55C210AA-B81A-65F5-D2D1-58AC8BB2F3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7753" y="145724"/>
            <a:ext cx="2772383" cy="14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4F5A088-C182-920A-5CBD-71E996454E28}"/>
              </a:ext>
            </a:extLst>
          </p:cNvPr>
          <p:cNvSpPr txBox="1"/>
          <p:nvPr/>
        </p:nvSpPr>
        <p:spPr>
          <a:xfrm>
            <a:off x="369651" y="3806306"/>
            <a:ext cx="81420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 dirty="0">
                <a:solidFill>
                  <a:schemeClr val="bg1"/>
                </a:solidFill>
                <a:latin typeface="Bookman Old Style" panose="02050604050505020204" pitchFamily="18" charset="0"/>
              </a:rPr>
              <a:t>2025 m. SKPC VEIKLOS KOKYBĖS VERTINIMAS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44B957C-F303-2F42-DABC-8B473EB39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1447"/>
            <a:ext cx="8229600" cy="892681"/>
          </a:xfrm>
        </p:spPr>
        <p:txBody>
          <a:bodyPr/>
          <a:lstStyle/>
          <a:p>
            <a:r>
              <a:rPr lang="en-US" dirty="0"/>
              <a:t>PAGALBOS POBŪDIS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081B2DF0-38EE-CC39-20D2-008B851874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292" y="1541835"/>
            <a:ext cx="8540886" cy="43434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lt-LT" dirty="0"/>
              <a:t>    2024 m.: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t-LT" dirty="0"/>
              <a:t>I lygio pagalba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t-LT" dirty="0"/>
              <a:t>II lygio pagalba (psichologas, teisininkas) </a:t>
            </a:r>
          </a:p>
          <a:p>
            <a:pPr marL="0" indent="0">
              <a:buNone/>
            </a:pPr>
            <a:r>
              <a:rPr lang="lt-LT" dirty="0"/>
              <a:t>    2025 m.: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t-LT" dirty="0"/>
              <a:t>užtikrinta tik </a:t>
            </a:r>
            <a:r>
              <a:rPr lang="lt-LT" b="1" dirty="0"/>
              <a:t>I lygio pagalba</a:t>
            </a:r>
            <a:r>
              <a:rPr lang="lt-LT" dirty="0"/>
              <a:t> </a:t>
            </a:r>
          </a:p>
          <a:p>
            <a:r>
              <a:rPr lang="lt-LT" dirty="0"/>
              <a:t>II lygio pagalba:</a:t>
            </a:r>
          </a:p>
          <a:p>
            <a:pPr marL="0" indent="0">
              <a:buNone/>
            </a:pPr>
            <a:r>
              <a:rPr lang="lt-LT" dirty="0"/>
              <a:t>-  teikta pasitelkiant kitus organizacijos projektus, </a:t>
            </a:r>
          </a:p>
          <a:p>
            <a:pPr marL="0" indent="0">
              <a:buNone/>
            </a:pPr>
            <a:r>
              <a:rPr lang="lt-LT" dirty="0"/>
              <a:t>    ne SKPC projekto rėmuose.</a:t>
            </a:r>
          </a:p>
          <a:p>
            <a:pPr marL="0" indent="0">
              <a:buNone/>
            </a:pPr>
            <a:r>
              <a:rPr lang="en-US" dirty="0"/>
              <a:t>👉 </a:t>
            </a:r>
            <a:r>
              <a:rPr lang="lt-LT" dirty="0"/>
              <a:t>Tai neužtikrino pilnos SKPC pagalbos apimties ir nuoseklaus II lygio pagalbos prieinamumo.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E534DF-3EB3-9123-7621-369EFE31DEFD}"/>
              </a:ext>
            </a:extLst>
          </p:cNvPr>
          <p:cNvSpPr txBox="1"/>
          <p:nvPr/>
        </p:nvSpPr>
        <p:spPr>
          <a:xfrm>
            <a:off x="1108953" y="933856"/>
            <a:ext cx="69358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2 dimensija. Pagalbos teikimo proceso organizavimas</a:t>
            </a:r>
            <a:endParaRPr lang="en-US" sz="2400" dirty="0"/>
          </a:p>
        </p:txBody>
      </p:sp>
      <p:pic>
        <p:nvPicPr>
          <p:cNvPr id="5" name="Paveikslėlis 4" descr="logo_mvic_mc">
            <a:extLst>
              <a:ext uri="{FF2B5EF4-FFF2-40B4-BE49-F238E27FC236}">
                <a16:creationId xmlns:a16="http://schemas.microsoft.com/office/drawing/2014/main" id="{FDE5F3A5-7F07-79F1-DFD6-A22A7747B3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638" y="5768313"/>
            <a:ext cx="1653540" cy="8661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63562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9637369-0A80-EDF4-605E-3130D4D69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85677"/>
          </a:xfrm>
        </p:spPr>
        <p:txBody>
          <a:bodyPr/>
          <a:lstStyle/>
          <a:p>
            <a:r>
              <a:rPr lang="en-US" dirty="0"/>
              <a:t>PAGALBOS SUTEIKIMAS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E587F16C-AB41-947E-F8F1-2CBCD24C49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740" y="2033080"/>
            <a:ext cx="8579796" cy="1984443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lt-LT" dirty="0"/>
              <a:t>Pagalba suteikta visiems pasiekiamiems klientams.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t-LT" dirty="0"/>
              <a:t>Nesuteiktos pagalbos atvejų nefiksuota, išskyrus situacijas, kai nepavyko susisiekti su asmeniu. </a:t>
            </a:r>
          </a:p>
          <a:p>
            <a:pPr marL="0" indent="0">
              <a:buNone/>
            </a:pPr>
            <a:r>
              <a:rPr lang="lt-LT" dirty="0"/>
              <a:t>   </a:t>
            </a:r>
            <a:r>
              <a:rPr lang="en-US" dirty="0"/>
              <a:t>👉 Tai </a:t>
            </a:r>
            <a:r>
              <a:rPr lang="en-US" dirty="0" err="1"/>
              <a:t>rodo</a:t>
            </a:r>
            <a:r>
              <a:rPr lang="en-US" dirty="0"/>
              <a:t> </a:t>
            </a:r>
            <a:r>
              <a:rPr lang="en-US" dirty="0" err="1"/>
              <a:t>maksimalias</a:t>
            </a:r>
            <a:r>
              <a:rPr lang="en-US" dirty="0"/>
              <a:t> </a:t>
            </a:r>
            <a:r>
              <a:rPr lang="en-US" dirty="0" err="1"/>
              <a:t>pastangas</a:t>
            </a:r>
            <a:r>
              <a:rPr lang="en-US" dirty="0"/>
              <a:t> </a:t>
            </a:r>
            <a:r>
              <a:rPr lang="en-US" dirty="0" err="1"/>
              <a:t>išlaikyti</a:t>
            </a:r>
            <a:r>
              <a:rPr lang="en-US" dirty="0"/>
              <a:t> </a:t>
            </a:r>
            <a:r>
              <a:rPr lang="en-US" dirty="0" err="1"/>
              <a:t>pagalbos</a:t>
            </a:r>
            <a:r>
              <a:rPr lang="en-US" dirty="0"/>
              <a:t> </a:t>
            </a:r>
            <a:r>
              <a:rPr lang="en-US" dirty="0" err="1"/>
              <a:t>tęstinumą</a:t>
            </a:r>
            <a:r>
              <a:rPr lang="en-US" dirty="0"/>
              <a:t> net be </a:t>
            </a:r>
            <a:r>
              <a:rPr lang="en-US" dirty="0" err="1"/>
              <a:t>finansavimo</a:t>
            </a:r>
            <a:r>
              <a:rPr lang="lt-LT" dirty="0"/>
              <a:t>.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72EABC-A389-053B-DEC5-62E93293CA11}"/>
              </a:ext>
            </a:extLst>
          </p:cNvPr>
          <p:cNvSpPr txBox="1"/>
          <p:nvPr/>
        </p:nvSpPr>
        <p:spPr>
          <a:xfrm>
            <a:off x="1789889" y="1186935"/>
            <a:ext cx="55474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3 </a:t>
            </a:r>
            <a:r>
              <a:rPr lang="en-US" sz="2400" b="1" dirty="0" err="1"/>
              <a:t>dimensija</a:t>
            </a:r>
            <a:r>
              <a:rPr lang="en-US" sz="2400" b="1" dirty="0"/>
              <a:t>. </a:t>
            </a:r>
            <a:r>
              <a:rPr lang="en-US" sz="2400" b="1" dirty="0" err="1"/>
              <a:t>Orientacija</a:t>
            </a:r>
            <a:r>
              <a:rPr lang="en-US" sz="2400" b="1" dirty="0"/>
              <a:t> į </a:t>
            </a:r>
            <a:r>
              <a:rPr lang="en-US" sz="2400" b="1" dirty="0" err="1"/>
              <a:t>kliento</a:t>
            </a:r>
            <a:r>
              <a:rPr lang="en-US" sz="2400" b="1" dirty="0"/>
              <a:t> </a:t>
            </a:r>
            <a:r>
              <a:rPr lang="en-US" sz="2400" b="1" dirty="0" err="1"/>
              <a:t>poreikius</a:t>
            </a:r>
            <a:endParaRPr lang="en-US" sz="2400" b="1" dirty="0"/>
          </a:p>
        </p:txBody>
      </p:sp>
      <p:pic>
        <p:nvPicPr>
          <p:cNvPr id="5" name="Paveikslėlis 4" descr="logo_mvic_mc">
            <a:extLst>
              <a:ext uri="{FF2B5EF4-FFF2-40B4-BE49-F238E27FC236}">
                <a16:creationId xmlns:a16="http://schemas.microsoft.com/office/drawing/2014/main" id="{6B4F11B3-B23B-2DF1-708D-84B766AB47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638" y="5768313"/>
            <a:ext cx="1653540" cy="8661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25044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A83F560-D31C-6444-C558-41201926D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7003"/>
            <a:ext cx="8229600" cy="931255"/>
          </a:xfrm>
        </p:spPr>
        <p:txBody>
          <a:bodyPr/>
          <a:lstStyle/>
          <a:p>
            <a:r>
              <a:rPr lang="en-US" dirty="0"/>
              <a:t>KLIENTŲ ATSILIEPIMAI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FE906E22-E02F-8FF4-05A4-521CE6C3C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378" y="2076856"/>
            <a:ext cx="8229600" cy="3876471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lt-LT" dirty="0"/>
              <a:t>„Dėkoju už suteiktą ilgalaikę teisinę pagalbą, palaikymą.“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t-LT" dirty="0"/>
              <a:t>„Dar kartą ačiū. (Norvegija)“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t-LT" dirty="0"/>
              <a:t>„Aš noriu jums nuoširdžiai padėkoti už ilgalaikę pagalbą, tarpininkavimą ir mano teisių gynimą. Jūsų pastangomis mano sūnui, turinčiam problemų, buvo gauta vieta spec. Mokykloje. Ten jam viskas gerai.“</a:t>
            </a:r>
          </a:p>
          <a:p>
            <a:pPr marL="0" indent="0">
              <a:buNone/>
            </a:pPr>
            <a:r>
              <a:rPr lang="en-US" dirty="0"/>
              <a:t>👉 </a:t>
            </a:r>
            <a:r>
              <a:rPr lang="lt-LT" dirty="0"/>
              <a:t>Klientų atsiliepimai patvirtina, kad pagalbos kokybė buvo išlaikyta net dirbant savanoriškais pagrindais.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2E4095-D473-BB28-5189-F0B38C343C87}"/>
              </a:ext>
            </a:extLst>
          </p:cNvPr>
          <p:cNvSpPr txBox="1"/>
          <p:nvPr/>
        </p:nvSpPr>
        <p:spPr>
          <a:xfrm>
            <a:off x="1838528" y="1038258"/>
            <a:ext cx="55474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3 </a:t>
            </a:r>
            <a:r>
              <a:rPr lang="en-US" sz="2400" b="1" dirty="0" err="1"/>
              <a:t>dimensija</a:t>
            </a:r>
            <a:r>
              <a:rPr lang="en-US" sz="2400" b="1" dirty="0"/>
              <a:t>. </a:t>
            </a:r>
            <a:r>
              <a:rPr lang="en-US" sz="2400" b="1" dirty="0" err="1"/>
              <a:t>Orientacija</a:t>
            </a:r>
            <a:r>
              <a:rPr lang="en-US" sz="2400" b="1" dirty="0"/>
              <a:t> į </a:t>
            </a:r>
            <a:r>
              <a:rPr lang="en-US" sz="2400" b="1" dirty="0" err="1"/>
              <a:t>kliento</a:t>
            </a:r>
            <a:r>
              <a:rPr lang="en-US" sz="2400" b="1" dirty="0"/>
              <a:t> </a:t>
            </a:r>
            <a:r>
              <a:rPr lang="en-US" sz="2400" b="1" dirty="0" err="1"/>
              <a:t>poreikius</a:t>
            </a:r>
            <a:endParaRPr lang="en-US" sz="2400" b="1" dirty="0"/>
          </a:p>
        </p:txBody>
      </p:sp>
      <p:pic>
        <p:nvPicPr>
          <p:cNvPr id="6" name="Paveikslėlis 5" descr="logo_mvic_mc">
            <a:extLst>
              <a:ext uri="{FF2B5EF4-FFF2-40B4-BE49-F238E27FC236}">
                <a16:creationId xmlns:a16="http://schemas.microsoft.com/office/drawing/2014/main" id="{02EA0DB8-8703-F2A9-C611-977CB4475A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638" y="5768313"/>
            <a:ext cx="1653540" cy="8661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609199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dirty="0" err="1"/>
              <a:t>Asmenys</a:t>
            </a:r>
            <a:r>
              <a:rPr dirty="0"/>
              <a:t> </a:t>
            </a:r>
            <a:r>
              <a:rPr dirty="0" err="1"/>
              <a:t>su</a:t>
            </a:r>
            <a:r>
              <a:rPr dirty="0"/>
              <a:t> </a:t>
            </a:r>
            <a:r>
              <a:rPr dirty="0" err="1"/>
              <a:t>negalia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2167"/>
            <a:ext cx="8229600" cy="75389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sz="2700" dirty="0" err="1"/>
              <a:t>Labiausiai</a:t>
            </a:r>
            <a:r>
              <a:rPr sz="2700" dirty="0"/>
              <a:t> </a:t>
            </a:r>
            <a:r>
              <a:rPr sz="2700" dirty="0" err="1"/>
              <a:t>paveikta</a:t>
            </a:r>
            <a:r>
              <a:rPr sz="2700" dirty="0"/>
              <a:t> </a:t>
            </a:r>
            <a:r>
              <a:rPr sz="2700" dirty="0" err="1"/>
              <a:t>grupė</a:t>
            </a:r>
            <a:endParaRPr sz="2700" dirty="0"/>
          </a:p>
        </p:txBody>
      </p:sp>
      <p:pic>
        <p:nvPicPr>
          <p:cNvPr id="4" name="Picture 3" descr="disabl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8451" y="2266545"/>
            <a:ext cx="4513634" cy="3258766"/>
          </a:xfrm>
          <a:prstGeom prst="rect">
            <a:avLst/>
          </a:prstGeom>
        </p:spPr>
      </p:pic>
      <p:pic>
        <p:nvPicPr>
          <p:cNvPr id="5" name="Paveikslėlis 4" descr="logo_mvic_mc">
            <a:extLst>
              <a:ext uri="{FF2B5EF4-FFF2-40B4-BE49-F238E27FC236}">
                <a16:creationId xmlns:a16="http://schemas.microsoft.com/office/drawing/2014/main" id="{E95BF523-6E84-1394-F59E-876BC47893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098" y="5690492"/>
            <a:ext cx="1653540" cy="866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F10ED791-B0AF-2680-D6D8-2F91E46C9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TIKSLINĖS GRUPĖS PASIEKIMAS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52E2FEF7-F287-CA25-0110-A1A10A29B5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924" y="2132620"/>
            <a:ext cx="8229600" cy="4394640"/>
          </a:xfrm>
        </p:spPr>
        <p:txBody>
          <a:bodyPr/>
          <a:lstStyle/>
          <a:p>
            <a:pPr marL="0" indent="0">
              <a:buNone/>
            </a:pPr>
            <a:r>
              <a:rPr lang="lt-LT" dirty="0"/>
              <a:t>    </a:t>
            </a:r>
            <a:r>
              <a:rPr lang="lt-LT" sz="2700" dirty="0"/>
              <a:t>Asmenų su negalia: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t-LT" sz="2700" dirty="0"/>
              <a:t>2024 m. – 270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t-LT" sz="2700" dirty="0"/>
              <a:t>2025 m. – 4 </a:t>
            </a:r>
          </a:p>
          <a:p>
            <a:pPr marL="0" indent="0">
              <a:buNone/>
            </a:pPr>
            <a:r>
              <a:rPr lang="en-US" sz="2700" dirty="0"/>
              <a:t>👉 </a:t>
            </a:r>
            <a:r>
              <a:rPr lang="lt-LT" sz="2700" dirty="0"/>
              <a:t>sumažėjimas –98,5 %</a:t>
            </a:r>
          </a:p>
          <a:p>
            <a:pPr marL="0" indent="0">
              <a:buNone/>
            </a:pPr>
            <a:r>
              <a:rPr lang="en-US" sz="2700" dirty="0"/>
              <a:t>👉 </a:t>
            </a:r>
            <a:r>
              <a:rPr lang="lt-LT" sz="2700" dirty="0"/>
              <a:t>labiausiai paveiktos pažeidžiamos grupės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EA8793-C2B3-C798-346E-4E0023E140F3}"/>
              </a:ext>
            </a:extLst>
          </p:cNvPr>
          <p:cNvSpPr txBox="1"/>
          <p:nvPr/>
        </p:nvSpPr>
        <p:spPr>
          <a:xfrm>
            <a:off x="1381328" y="1286683"/>
            <a:ext cx="58852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3 </a:t>
            </a:r>
            <a:r>
              <a:rPr lang="en-US" sz="2400" b="1" dirty="0" err="1"/>
              <a:t>dimensija</a:t>
            </a:r>
            <a:r>
              <a:rPr lang="en-US" sz="2400" b="1" dirty="0"/>
              <a:t>. </a:t>
            </a:r>
            <a:r>
              <a:rPr lang="en-US" sz="2400" b="1" dirty="0" err="1"/>
              <a:t>Orientacija</a:t>
            </a:r>
            <a:r>
              <a:rPr lang="en-US" sz="2400" b="1" dirty="0"/>
              <a:t> į </a:t>
            </a:r>
            <a:r>
              <a:rPr lang="en-US" sz="2400" b="1" dirty="0" err="1"/>
              <a:t>kliento</a:t>
            </a:r>
            <a:r>
              <a:rPr lang="en-US" sz="2400" b="1" dirty="0"/>
              <a:t> </a:t>
            </a:r>
            <a:r>
              <a:rPr lang="en-US" sz="2400" b="1" dirty="0" err="1"/>
              <a:t>poreikius</a:t>
            </a:r>
            <a:endParaRPr lang="en-US" sz="2400" b="1" dirty="0"/>
          </a:p>
        </p:txBody>
      </p:sp>
      <p:pic>
        <p:nvPicPr>
          <p:cNvPr id="5" name="Paveikslėlis 4" descr="logo_mvic_mc">
            <a:extLst>
              <a:ext uri="{FF2B5EF4-FFF2-40B4-BE49-F238E27FC236}">
                <a16:creationId xmlns:a16="http://schemas.microsoft.com/office/drawing/2014/main" id="{E2EB99D5-D15A-862F-D038-B5198A8429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638" y="5768313"/>
            <a:ext cx="1653540" cy="8661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18566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1BB051B9-B03D-93A0-531E-C2C3DB54A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TARPINSTITUCINIS BENDRADARBIAVIMAS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453D3F11-908A-EDA6-4135-61308037B2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98543"/>
            <a:ext cx="8229600" cy="441898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lt-LT" dirty="0"/>
              <a:t>Sumažėjo institucijų pranešimų skaičius ir veiklos intensyvumas.</a:t>
            </a:r>
          </a:p>
          <a:p>
            <a:pPr marL="0" indent="0">
              <a:buNone/>
            </a:pPr>
            <a:r>
              <a:rPr lang="en-US" dirty="0"/>
              <a:t>👉 2025 </a:t>
            </a:r>
            <a:r>
              <a:rPr lang="lt-LT" dirty="0"/>
              <a:t>m. institucijos pranešimus nukreipė finansavimą gavusiems pagalbos teikėjams, todėl sumažėjimas atspindi ne mažesnį poreikį ar bendradarbiavimo stoką, o paslaugų persiskirstymą sistemoje.</a:t>
            </a:r>
          </a:p>
          <a:p>
            <a:pPr marL="0" indent="0">
              <a:buNone/>
            </a:pPr>
            <a:r>
              <a:rPr lang="en-US" dirty="0"/>
              <a:t>👉 </a:t>
            </a:r>
            <a:r>
              <a:rPr lang="lt-LT" dirty="0"/>
              <a:t>Be finansavimo sudėtinga išlaikyti ankstesnį reagavimo ir tarpinstitucinio bendradarbiavimo lygį.</a:t>
            </a:r>
          </a:p>
          <a:p>
            <a:pPr marL="0" indent="0">
              <a:buNone/>
            </a:pPr>
            <a:r>
              <a:rPr lang="en-US" dirty="0"/>
              <a:t>👉 </a:t>
            </a:r>
            <a:r>
              <a:rPr lang="lt-LT" dirty="0"/>
              <a:t>Tai rodo, kad finansavimas tiesiogiai lemia institucinių pranešimų srautą ir pagalbos sistemos veikimo apimtį.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ECFCD1-8D00-5530-7C5F-4AB2FB2DF144}"/>
              </a:ext>
            </a:extLst>
          </p:cNvPr>
          <p:cNvSpPr txBox="1"/>
          <p:nvPr/>
        </p:nvSpPr>
        <p:spPr>
          <a:xfrm>
            <a:off x="1400783" y="1636878"/>
            <a:ext cx="62751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4 </a:t>
            </a:r>
            <a:r>
              <a:rPr lang="en-US" sz="2400" b="1" dirty="0" err="1"/>
              <a:t>dimensija</a:t>
            </a:r>
            <a:r>
              <a:rPr lang="en-US" sz="2400" b="1" dirty="0"/>
              <a:t>. </a:t>
            </a:r>
            <a:r>
              <a:rPr lang="en-US" sz="2400" b="1" dirty="0" err="1"/>
              <a:t>Tarpinstitucinis</a:t>
            </a:r>
            <a:r>
              <a:rPr lang="en-US" sz="2400" b="1" dirty="0"/>
              <a:t> </a:t>
            </a:r>
            <a:r>
              <a:rPr lang="en-US" sz="2400" b="1" dirty="0" err="1"/>
              <a:t>bendradarbiavimas</a:t>
            </a:r>
            <a:endParaRPr lang="en-US" sz="2400" b="1" dirty="0"/>
          </a:p>
        </p:txBody>
      </p:sp>
      <p:pic>
        <p:nvPicPr>
          <p:cNvPr id="4" name="Paveikslėlis 3" descr="logo_mvic_mc">
            <a:extLst>
              <a:ext uri="{FF2B5EF4-FFF2-40B4-BE49-F238E27FC236}">
                <a16:creationId xmlns:a16="http://schemas.microsoft.com/office/drawing/2014/main" id="{961177C2-F8A8-23DB-641D-C16ACD1365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735" y="5787579"/>
            <a:ext cx="1653540" cy="8661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50055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583"/>
            <a:ext cx="8229600" cy="1143000"/>
          </a:xfrm>
        </p:spPr>
        <p:txBody>
          <a:bodyPr/>
          <a:lstStyle/>
          <a:p>
            <a:r>
              <a:rPr dirty="0" err="1"/>
              <a:t>Institucijų</a:t>
            </a:r>
            <a:r>
              <a:rPr dirty="0"/>
              <a:t> </a:t>
            </a:r>
            <a:r>
              <a:rPr dirty="0" err="1"/>
              <a:t>pranešimai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45725"/>
            <a:ext cx="8229600" cy="8511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t-LT" sz="2700" dirty="0"/>
              <a:t>          </a:t>
            </a:r>
            <a:r>
              <a:rPr sz="2700" dirty="0" err="1"/>
              <a:t>Ryškus</a:t>
            </a:r>
            <a:r>
              <a:rPr sz="2700" dirty="0"/>
              <a:t> </a:t>
            </a:r>
            <a:r>
              <a:rPr sz="2700" dirty="0" err="1"/>
              <a:t>sumažėjimas</a:t>
            </a:r>
            <a:r>
              <a:rPr sz="2700" dirty="0"/>
              <a:t> </a:t>
            </a:r>
            <a:r>
              <a:rPr sz="2700" dirty="0" err="1"/>
              <a:t>dėl</a:t>
            </a:r>
            <a:r>
              <a:rPr sz="2700" dirty="0"/>
              <a:t> </a:t>
            </a:r>
            <a:r>
              <a:rPr sz="2700" dirty="0" err="1"/>
              <a:t>veiklos</a:t>
            </a:r>
            <a:r>
              <a:rPr sz="2700" dirty="0"/>
              <a:t> </a:t>
            </a:r>
            <a:r>
              <a:rPr sz="2700" dirty="0" err="1"/>
              <a:t>apimties</a:t>
            </a:r>
            <a:r>
              <a:rPr sz="2700" dirty="0"/>
              <a:t> </a:t>
            </a:r>
            <a:r>
              <a:rPr sz="2700" dirty="0" err="1"/>
              <a:t>kritimo</a:t>
            </a:r>
            <a:endParaRPr sz="2700" dirty="0"/>
          </a:p>
        </p:txBody>
      </p:sp>
      <p:pic>
        <p:nvPicPr>
          <p:cNvPr id="4" name="Picture 3" descr="report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4169" y="2198451"/>
            <a:ext cx="4912469" cy="3569862"/>
          </a:xfrm>
          <a:prstGeom prst="rect">
            <a:avLst/>
          </a:prstGeom>
        </p:spPr>
      </p:pic>
      <p:pic>
        <p:nvPicPr>
          <p:cNvPr id="5" name="Paveikslėlis 4" descr="logo_mvic_mc">
            <a:extLst>
              <a:ext uri="{FF2B5EF4-FFF2-40B4-BE49-F238E27FC236}">
                <a16:creationId xmlns:a16="http://schemas.microsoft.com/office/drawing/2014/main" id="{E428C9EE-50FD-65A4-F5F3-F04FF6BCB6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638" y="5768313"/>
            <a:ext cx="1653540" cy="866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99D74A1-5E98-60AC-6062-0F4E9AF76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75557"/>
            <a:ext cx="8229600" cy="1143000"/>
          </a:xfrm>
        </p:spPr>
        <p:txBody>
          <a:bodyPr/>
          <a:lstStyle/>
          <a:p>
            <a:r>
              <a:rPr lang="en-US" dirty="0"/>
              <a:t>KAS REALIAI ĮVYKO 2025?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9E78E670-074A-76BD-3799-77EF5E8675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1585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t-LT" sz="2700" b="1" dirty="0"/>
              <a:t>– 93,3 % </a:t>
            </a:r>
            <a:r>
              <a:rPr lang="lt-LT" sz="2700" dirty="0"/>
              <a:t>pagalbą gavusių asmenų</a:t>
            </a:r>
          </a:p>
          <a:p>
            <a:pPr marL="0" indent="0">
              <a:buNone/>
            </a:pPr>
            <a:r>
              <a:rPr lang="lt-LT" sz="2700" b="1" dirty="0"/>
              <a:t>– 96,8 % </a:t>
            </a:r>
            <a:r>
              <a:rPr lang="lt-LT" sz="2700" dirty="0"/>
              <a:t>institucijų pranešimų</a:t>
            </a:r>
          </a:p>
          <a:p>
            <a:pPr marL="0" indent="0">
              <a:buNone/>
            </a:pPr>
            <a:r>
              <a:rPr lang="lt-LT" sz="2700" b="1" dirty="0"/>
              <a:t>– 48,5 % </a:t>
            </a:r>
            <a:r>
              <a:rPr lang="lt-LT" sz="2700" dirty="0"/>
              <a:t>savarankiškai besikreipusių</a:t>
            </a:r>
          </a:p>
          <a:p>
            <a:pPr marL="0" indent="0">
              <a:buNone/>
            </a:pPr>
            <a:r>
              <a:rPr lang="lt-LT" sz="2700" dirty="0"/>
              <a:t>2025 m. rodiklių sumažėjimą lėmė ne sumažėjęs pagalbos poreikis, o finansavimo nebuvimas ir veiklos vykdymas tik savanoriškais pagrindais.</a:t>
            </a:r>
            <a:endParaRPr lang="en-US" sz="2700" dirty="0"/>
          </a:p>
        </p:txBody>
      </p:sp>
      <p:pic>
        <p:nvPicPr>
          <p:cNvPr id="4" name="Paveikslėlis 3" descr="logo_mvic_mc">
            <a:extLst>
              <a:ext uri="{FF2B5EF4-FFF2-40B4-BE49-F238E27FC236}">
                <a16:creationId xmlns:a16="http://schemas.microsoft.com/office/drawing/2014/main" id="{169FDD9A-BA3A-AE50-FF95-3C09F9E120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638" y="5768313"/>
            <a:ext cx="1653540" cy="8661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37521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IŠVADA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1965"/>
            <a:ext cx="8229600" cy="491655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lt-LT" dirty="0"/>
              <a:t> </a:t>
            </a:r>
            <a:r>
              <a:rPr lang="lt-LT" sz="2900" dirty="0"/>
              <a:t>2025 m. veikla buvo vykdoma be finansavimo, savanoriškais pagrindais, todėl:</a:t>
            </a:r>
            <a:br>
              <a:rPr lang="lt-LT" sz="2900" dirty="0"/>
            </a:br>
            <a:r>
              <a:rPr lang="lt-LT" sz="2900" dirty="0"/>
              <a:t>– ženkliai sumažėjo pagalbos apimtis;</a:t>
            </a:r>
            <a:br>
              <a:rPr lang="lt-LT" sz="2900" dirty="0"/>
            </a:br>
            <a:r>
              <a:rPr lang="lt-LT" sz="2900" dirty="0"/>
              <a:t>– nebuvo užtikrinta II lygio pagalba SKPC projekto rėmuose;</a:t>
            </a:r>
            <a:br>
              <a:rPr lang="lt-LT" sz="2900" dirty="0"/>
            </a:br>
            <a:r>
              <a:rPr lang="lt-LT" sz="2900" dirty="0"/>
              <a:t>– sumažėjo pagalbos intensyvumas.</a:t>
            </a:r>
          </a:p>
          <a:p>
            <a:pPr marL="0" indent="0">
              <a:buNone/>
            </a:pPr>
            <a:r>
              <a:rPr lang="lt-LT" sz="2900" dirty="0"/>
              <a:t>Tačiau:</a:t>
            </a:r>
            <a:br>
              <a:rPr lang="lt-LT" sz="2900" dirty="0"/>
            </a:br>
            <a:r>
              <a:rPr lang="lt-LT" sz="2900" dirty="0"/>
              <a:t>– veikla nebuvo nutraukta;</a:t>
            </a:r>
            <a:br>
              <a:rPr lang="lt-LT" sz="2900" dirty="0"/>
            </a:br>
            <a:r>
              <a:rPr lang="lt-LT" sz="2900" dirty="0"/>
              <a:t>– pagalba buvo teikiama visiems pasiekiamiems klientams.</a:t>
            </a:r>
          </a:p>
          <a:p>
            <a:pPr marL="0" indent="0">
              <a:buNone/>
            </a:pPr>
            <a:r>
              <a:rPr lang="en-US" sz="2900" dirty="0"/>
              <a:t>👉 </a:t>
            </a:r>
            <a:r>
              <a:rPr lang="lt-LT" sz="2900" dirty="0"/>
              <a:t>Veiklos tęstinumas ilgalaikėje perspektyvoje nėra įmanomas be stabilaus finansavimo.</a:t>
            </a:r>
          </a:p>
          <a:p>
            <a:pPr marL="0" indent="0">
              <a:buNone/>
            </a:pPr>
            <a:endParaRPr lang="lt-LT" dirty="0"/>
          </a:p>
        </p:txBody>
      </p:sp>
      <p:pic>
        <p:nvPicPr>
          <p:cNvPr id="4" name="Paveikslėlis 3" descr="logo_mvic_mc">
            <a:extLst>
              <a:ext uri="{FF2B5EF4-FFF2-40B4-BE49-F238E27FC236}">
                <a16:creationId xmlns:a16="http://schemas.microsoft.com/office/drawing/2014/main" id="{2D2BAAB0-3536-2470-B3C8-67A859EC4A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098" y="5729402"/>
            <a:ext cx="1653540" cy="866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4D9D980-DBEE-04D5-D46A-8F9BC23A4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SITUACIJOS KONTEKSTAS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7F1FA544-2682-F1AF-EB9B-35480D4AFC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09048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lt-LT" sz="2700" dirty="0"/>
              <a:t>2024 m. veikla buvo vykdoma užtikrinant projektinį finansavimą ir pilną pagalbos apimtį.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t-LT" sz="2700" dirty="0"/>
              <a:t>2025 m. SKPC projektui finansavimas nebuvo skirtas, todėl veikla buvo vykdoma savanoriškais pagrindais, be projekte įdarbintų darbuotojų.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t-LT" sz="2700" dirty="0"/>
              <a:t>Nepaisant to, pagalbos teikimas nebuvo nutrauktas, tačiau ženkliai sumažėjo jo apimtis ir intensyvumas.</a:t>
            </a:r>
            <a:endParaRPr lang="en-US" sz="2700" dirty="0"/>
          </a:p>
        </p:txBody>
      </p:sp>
      <p:pic>
        <p:nvPicPr>
          <p:cNvPr id="4" name="Paveikslėlis 3" descr="logo_mvic_mc">
            <a:extLst>
              <a:ext uri="{FF2B5EF4-FFF2-40B4-BE49-F238E27FC236}">
                <a16:creationId xmlns:a16="http://schemas.microsoft.com/office/drawing/2014/main" id="{C1E7EAB5-B031-D415-D61C-05F004577C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638" y="5768313"/>
            <a:ext cx="1653540" cy="8661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6819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45F1CB3-8474-EDDC-C60D-A3B7D3A06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5405"/>
          </a:xfrm>
        </p:spPr>
        <p:txBody>
          <a:bodyPr/>
          <a:lstStyle/>
          <a:p>
            <a:r>
              <a:rPr lang="en-US" dirty="0"/>
              <a:t>PAGRINDINIAI POKYČIAI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44EA9859-EEFE-7138-3DEC-D559DD0F58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740" y="1857983"/>
            <a:ext cx="8229600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lt-LT" sz="2700" dirty="0"/>
              <a:t>Pagalbą gavusių asmenų skaičius sumažėjo </a:t>
            </a:r>
            <a:r>
              <a:rPr lang="lt-LT" sz="2700" b="1" dirty="0"/>
              <a:t>nuo 2748 iki 185</a:t>
            </a:r>
            <a:r>
              <a:rPr lang="lt-LT" sz="2700" dirty="0"/>
              <a:t> (–93,3 %).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t-LT" sz="2700" dirty="0"/>
              <a:t>I kontakto institucijų pranešimų skaičius sumažėjo </a:t>
            </a:r>
            <a:r>
              <a:rPr lang="lt-LT" sz="2700" b="1" dirty="0"/>
              <a:t>nuo 3775 iki 119</a:t>
            </a:r>
            <a:r>
              <a:rPr lang="lt-LT" sz="2700" dirty="0"/>
              <a:t> (–96,8 %).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t-LT" sz="2700" dirty="0"/>
              <a:t>Savarankiškai besikreipusių asmenų sumažėjo </a:t>
            </a:r>
            <a:r>
              <a:rPr lang="lt-LT" sz="2700" b="1" dirty="0"/>
              <a:t>nuo 99 iki 51</a:t>
            </a:r>
            <a:r>
              <a:rPr lang="lt-LT" sz="2700" dirty="0"/>
              <a:t> (–48,5 %). </a:t>
            </a:r>
          </a:p>
          <a:p>
            <a:pPr marL="0" indent="0">
              <a:buNone/>
            </a:pPr>
            <a:r>
              <a:rPr lang="en-US" sz="2700" dirty="0"/>
              <a:t>👉 </a:t>
            </a:r>
            <a:r>
              <a:rPr lang="lt-LT" sz="2700" dirty="0"/>
              <a:t>Pokyčius lėmė ne sumažėjęs poreikis, o  finansavimo nebuvimas.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C7DDF6-37CF-F8A9-DAA4-5E00061E4A4D}"/>
              </a:ext>
            </a:extLst>
          </p:cNvPr>
          <p:cNvSpPr txBox="1"/>
          <p:nvPr/>
        </p:nvSpPr>
        <p:spPr>
          <a:xfrm>
            <a:off x="1935806" y="1002010"/>
            <a:ext cx="4946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1 </a:t>
            </a:r>
            <a:r>
              <a:rPr lang="en-US" sz="2400" b="1" dirty="0" err="1"/>
              <a:t>dimensija</a:t>
            </a:r>
            <a:r>
              <a:rPr lang="en-US" sz="2400" b="1" dirty="0"/>
              <a:t>. </a:t>
            </a:r>
            <a:r>
              <a:rPr lang="en-US" sz="2400" b="1" dirty="0" err="1"/>
              <a:t>Pagalbos</a:t>
            </a:r>
            <a:r>
              <a:rPr lang="en-US" sz="2400" b="1" dirty="0"/>
              <a:t> </a:t>
            </a:r>
            <a:r>
              <a:rPr lang="en-US" sz="2400" b="1" dirty="0" err="1"/>
              <a:t>prieinamumas</a:t>
            </a:r>
            <a:endParaRPr lang="en-US" sz="2400" b="1" dirty="0"/>
          </a:p>
        </p:txBody>
      </p:sp>
      <p:pic>
        <p:nvPicPr>
          <p:cNvPr id="5" name="Paveikslėlis 4" descr="logo_mvic_mc">
            <a:extLst>
              <a:ext uri="{FF2B5EF4-FFF2-40B4-BE49-F238E27FC236}">
                <a16:creationId xmlns:a16="http://schemas.microsoft.com/office/drawing/2014/main" id="{AD4D8827-6218-2B01-83B0-DF53A88720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638" y="5768313"/>
            <a:ext cx="1653540" cy="8661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2972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0D2252F-1DCA-2DED-B4FE-050920C54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05132"/>
          </a:xfrm>
        </p:spPr>
        <p:txBody>
          <a:bodyPr/>
          <a:lstStyle/>
          <a:p>
            <a:r>
              <a:rPr lang="en-US" dirty="0"/>
              <a:t>PAGALBOS PRIEINAMUMAS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06F87D9C-8B69-4C5D-6B21-BBF3AA6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21213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t-LT" dirty="0"/>
              <a:t>    </a:t>
            </a:r>
            <a:r>
              <a:rPr lang="lt-LT" sz="2700" dirty="0"/>
              <a:t>Nepaisant ribotų išteklių: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t-LT" sz="2700" dirty="0"/>
              <a:t>pagalba teikta Šiaulių apskrities savivaldybių gyventojams;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t-LT" sz="2700" dirty="0"/>
              <a:t>veikla nebuvo nutraukta;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t-LT" sz="2700" dirty="0"/>
              <a:t>Pagalbos laukimo laikas nesikeitė. </a:t>
            </a:r>
          </a:p>
          <a:p>
            <a:pPr marL="0" indent="0">
              <a:buNone/>
            </a:pPr>
            <a:r>
              <a:rPr lang="lt-LT" sz="2700" dirty="0"/>
              <a:t>  </a:t>
            </a:r>
            <a:r>
              <a:rPr lang="en-US" sz="2700" dirty="0"/>
              <a:t>👉 </a:t>
            </a:r>
            <a:r>
              <a:rPr lang="lt-LT" sz="2700" dirty="0"/>
              <a:t>Tačiau sumažėjo: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t-LT" sz="2700" dirty="0"/>
              <a:t>pagalbos apimtis;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t-LT" sz="2700" dirty="0"/>
              <a:t>pagalbos intensyvumas.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888F4F-DD96-2134-072E-513CEE1ACF84}"/>
              </a:ext>
            </a:extLst>
          </p:cNvPr>
          <p:cNvSpPr txBox="1"/>
          <p:nvPr/>
        </p:nvSpPr>
        <p:spPr>
          <a:xfrm>
            <a:off x="1984443" y="1079770"/>
            <a:ext cx="48397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1 </a:t>
            </a:r>
            <a:r>
              <a:rPr lang="en-US" sz="2400" b="1" dirty="0" err="1"/>
              <a:t>dimensija</a:t>
            </a:r>
            <a:r>
              <a:rPr lang="en-US" sz="2400" b="1" dirty="0"/>
              <a:t>. </a:t>
            </a:r>
            <a:r>
              <a:rPr lang="en-US" sz="2400" b="1" dirty="0" err="1"/>
              <a:t>Pagalbos</a:t>
            </a:r>
            <a:r>
              <a:rPr lang="en-US" sz="2400" b="1" dirty="0"/>
              <a:t> </a:t>
            </a:r>
            <a:r>
              <a:rPr lang="en-US" sz="2400" b="1" dirty="0" err="1"/>
              <a:t>prieinamumas</a:t>
            </a:r>
            <a:endParaRPr lang="en-US" sz="2400" b="1" dirty="0"/>
          </a:p>
        </p:txBody>
      </p:sp>
      <p:pic>
        <p:nvPicPr>
          <p:cNvPr id="5" name="Paveikslėlis 4" descr="logo_mvic_mc">
            <a:extLst>
              <a:ext uri="{FF2B5EF4-FFF2-40B4-BE49-F238E27FC236}">
                <a16:creationId xmlns:a16="http://schemas.microsoft.com/office/drawing/2014/main" id="{64EB46C0-B04D-BC01-BCDD-F791BF653E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638" y="5768313"/>
            <a:ext cx="1653540" cy="8661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1734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27"/>
            <a:ext cx="8229600" cy="1143000"/>
          </a:xfrm>
        </p:spPr>
        <p:txBody>
          <a:bodyPr/>
          <a:lstStyle/>
          <a:p>
            <a:r>
              <a:rPr dirty="0" err="1"/>
              <a:t>Pagalbą</a:t>
            </a:r>
            <a:r>
              <a:rPr dirty="0"/>
              <a:t> </a:t>
            </a:r>
            <a:r>
              <a:rPr dirty="0" err="1"/>
              <a:t>gavę</a:t>
            </a:r>
            <a:r>
              <a:rPr dirty="0"/>
              <a:t> </a:t>
            </a:r>
            <a:r>
              <a:rPr dirty="0" err="1"/>
              <a:t>asmenys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9379" y="1051550"/>
            <a:ext cx="8229600" cy="732175"/>
          </a:xfrm>
        </p:spPr>
        <p:txBody>
          <a:bodyPr/>
          <a:lstStyle/>
          <a:p>
            <a:pPr marL="0" indent="0" algn="ctr">
              <a:buNone/>
            </a:pPr>
            <a:r>
              <a:rPr lang="lt-LT" dirty="0"/>
              <a:t>      </a:t>
            </a:r>
            <a:r>
              <a:rPr sz="2700" dirty="0" err="1"/>
              <a:t>Sumažėjimas</a:t>
            </a:r>
            <a:r>
              <a:rPr sz="2700" dirty="0"/>
              <a:t> </a:t>
            </a:r>
            <a:r>
              <a:rPr sz="2700" dirty="0" err="1"/>
              <a:t>dėl</a:t>
            </a:r>
            <a:r>
              <a:rPr sz="2700" dirty="0"/>
              <a:t> </a:t>
            </a:r>
            <a:r>
              <a:rPr sz="2700" dirty="0" err="1"/>
              <a:t>finansavimo</a:t>
            </a:r>
            <a:r>
              <a:rPr sz="2700" dirty="0"/>
              <a:t> </a:t>
            </a:r>
            <a:r>
              <a:rPr sz="2700" dirty="0" err="1"/>
              <a:t>nebuvimo</a:t>
            </a:r>
            <a:endParaRPr sz="2700" dirty="0"/>
          </a:p>
        </p:txBody>
      </p:sp>
      <p:pic>
        <p:nvPicPr>
          <p:cNvPr id="4" name="Picture 3" descr="client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6702" y="2023354"/>
            <a:ext cx="5447489" cy="3511684"/>
          </a:xfrm>
          <a:prstGeom prst="rect">
            <a:avLst/>
          </a:prstGeom>
        </p:spPr>
      </p:pic>
      <p:pic>
        <p:nvPicPr>
          <p:cNvPr id="5" name="Paveikslėlis 4" descr="logo_mvic_mc">
            <a:extLst>
              <a:ext uri="{FF2B5EF4-FFF2-40B4-BE49-F238E27FC236}">
                <a16:creationId xmlns:a16="http://schemas.microsoft.com/office/drawing/2014/main" id="{A43405B8-4A9C-F167-4E55-C26315732B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191" y="5826679"/>
            <a:ext cx="1653540" cy="866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719"/>
            <a:ext cx="8229600" cy="805132"/>
          </a:xfrm>
        </p:spPr>
        <p:txBody>
          <a:bodyPr/>
          <a:lstStyle/>
          <a:p>
            <a:r>
              <a:rPr dirty="0" err="1"/>
              <a:t>Savarankiškai</a:t>
            </a:r>
            <a:r>
              <a:rPr dirty="0"/>
              <a:t> </a:t>
            </a:r>
            <a:r>
              <a:rPr dirty="0" err="1"/>
              <a:t>besikreipę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647" y="1181911"/>
            <a:ext cx="8599170" cy="9192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t-LT" dirty="0"/>
              <a:t>           </a:t>
            </a:r>
            <a:r>
              <a:rPr lang="lt-LT" sz="2700" dirty="0"/>
              <a:t>Sumažėjimas dėl sumažėjusios veiklos apimties</a:t>
            </a:r>
            <a:endParaRPr sz="2700" dirty="0"/>
          </a:p>
        </p:txBody>
      </p:sp>
      <p:pic>
        <p:nvPicPr>
          <p:cNvPr id="4" name="Picture 3" descr="sel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2263" y="2322647"/>
            <a:ext cx="4883285" cy="3385226"/>
          </a:xfrm>
          <a:prstGeom prst="rect">
            <a:avLst/>
          </a:prstGeom>
        </p:spPr>
      </p:pic>
      <p:pic>
        <p:nvPicPr>
          <p:cNvPr id="5" name="Paveikslėlis 4" descr="logo_mvic_mc">
            <a:extLst>
              <a:ext uri="{FF2B5EF4-FFF2-40B4-BE49-F238E27FC236}">
                <a16:creationId xmlns:a16="http://schemas.microsoft.com/office/drawing/2014/main" id="{BBEBF3BE-6CD1-152A-6C6D-2399FDB9DC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8277" y="5612860"/>
            <a:ext cx="1653540" cy="866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FE1638F8-BBB8-5E80-D562-9AFD21E35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9119"/>
            <a:ext cx="8229600" cy="963375"/>
          </a:xfrm>
        </p:spPr>
        <p:txBody>
          <a:bodyPr/>
          <a:lstStyle/>
          <a:p>
            <a:r>
              <a:rPr lang="en-US" dirty="0"/>
              <a:t>ŽMOGIŠKIEJI IŠTEKLIAI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FE854601-797D-59B7-75B9-897CF27FAE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195" y="1269857"/>
            <a:ext cx="8229600" cy="529631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lt-LT" dirty="0"/>
              <a:t>    2024 m.: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t-LT" dirty="0"/>
              <a:t>dirbo finansuojami specialistai;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t-LT" dirty="0"/>
              <a:t>buvo užtikrintas pilnas pagalbos modelis. </a:t>
            </a:r>
          </a:p>
          <a:p>
            <a:pPr marL="0" indent="0">
              <a:buNone/>
            </a:pPr>
            <a:r>
              <a:rPr lang="lt-LT" dirty="0"/>
              <a:t>   2025 m.: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t-LT" dirty="0"/>
              <a:t>projekte įdarbintų darbuotojų nebuvo;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t-LT" dirty="0"/>
              <a:t>pagalba teikta savanoriškais pagrindais – per metus </a:t>
            </a:r>
            <a:r>
              <a:rPr lang="lt-LT" b="1" dirty="0"/>
              <a:t>277</a:t>
            </a:r>
            <a:r>
              <a:rPr lang="lt-LT" dirty="0"/>
              <a:t> darbo valandos;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t-LT" dirty="0"/>
              <a:t>dirbo </a:t>
            </a:r>
            <a:r>
              <a:rPr lang="lt-LT" b="1" dirty="0"/>
              <a:t>2 konsultantai;</a:t>
            </a:r>
            <a:r>
              <a:rPr lang="lt-LT" dirty="0"/>
              <a:t> </a:t>
            </a:r>
          </a:p>
          <a:p>
            <a:pPr marL="0" indent="0">
              <a:buNone/>
            </a:pPr>
            <a:r>
              <a:rPr lang="en-US" dirty="0"/>
              <a:t>👉 Tai </a:t>
            </a:r>
            <a:r>
              <a:rPr lang="en-US" dirty="0" err="1"/>
              <a:t>reikšmingai</a:t>
            </a:r>
            <a:r>
              <a:rPr lang="en-US" dirty="0"/>
              <a:t> </a:t>
            </a:r>
            <a:r>
              <a:rPr lang="en-US" dirty="0" err="1"/>
              <a:t>apribojo</a:t>
            </a:r>
            <a:r>
              <a:rPr lang="en-US" dirty="0"/>
              <a:t> </a:t>
            </a:r>
            <a:r>
              <a:rPr lang="en-US" dirty="0" err="1"/>
              <a:t>galimybes</a:t>
            </a:r>
            <a:r>
              <a:rPr lang="en-US" dirty="0"/>
              <a:t> </a:t>
            </a:r>
            <a:r>
              <a:rPr lang="en-US" dirty="0" err="1"/>
              <a:t>užtikrinti</a:t>
            </a:r>
            <a:r>
              <a:rPr lang="en-US" dirty="0"/>
              <a:t> </a:t>
            </a:r>
            <a:r>
              <a:rPr lang="en-US" dirty="0" err="1"/>
              <a:t>tokios</a:t>
            </a:r>
            <a:r>
              <a:rPr lang="en-US" dirty="0"/>
              <a:t> </a:t>
            </a:r>
            <a:r>
              <a:rPr lang="en-US" dirty="0" err="1"/>
              <a:t>pačios</a:t>
            </a:r>
            <a:r>
              <a:rPr lang="en-US" dirty="0"/>
              <a:t> </a:t>
            </a:r>
            <a:r>
              <a:rPr lang="en-US" dirty="0" err="1"/>
              <a:t>apimties</a:t>
            </a:r>
            <a:r>
              <a:rPr lang="en-US" dirty="0"/>
              <a:t> </a:t>
            </a:r>
            <a:r>
              <a:rPr lang="en-US" dirty="0" err="1"/>
              <a:t>pagalbą</a:t>
            </a:r>
            <a:r>
              <a:rPr lang="en-US" dirty="0"/>
              <a:t> </a:t>
            </a:r>
            <a:r>
              <a:rPr lang="en-US" dirty="0" err="1"/>
              <a:t>kaip</a:t>
            </a:r>
            <a:r>
              <a:rPr lang="en-US" dirty="0"/>
              <a:t> 2024 m.</a:t>
            </a:r>
            <a:endParaRPr lang="lt-LT" dirty="0"/>
          </a:p>
          <a:p>
            <a:pPr marL="0" indent="0">
              <a:buNone/>
            </a:pPr>
            <a:r>
              <a:rPr lang="lt-LT" sz="2800" i="1" dirty="0"/>
              <a:t>2025 m. darbuotojų apklausa nebuvo vykdoma, nes projekte nebuvo įdarbintų darbuotojų, veikla buvo vykdoma savanoriškais pagrindais.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442F97-1D49-58D7-1F65-53FE2DAF7939}"/>
              </a:ext>
            </a:extLst>
          </p:cNvPr>
          <p:cNvSpPr txBox="1"/>
          <p:nvPr/>
        </p:nvSpPr>
        <p:spPr>
          <a:xfrm>
            <a:off x="1196502" y="808192"/>
            <a:ext cx="69358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2 dimensija. Pagalbos teikimo proceso organizavimas</a:t>
            </a:r>
            <a:endParaRPr lang="en-US" sz="2400" b="1" dirty="0"/>
          </a:p>
        </p:txBody>
      </p:sp>
      <p:pic>
        <p:nvPicPr>
          <p:cNvPr id="5" name="Paveikslėlis 4" descr="logo_mvic_mc">
            <a:extLst>
              <a:ext uri="{FF2B5EF4-FFF2-40B4-BE49-F238E27FC236}">
                <a16:creationId xmlns:a16="http://schemas.microsoft.com/office/drawing/2014/main" id="{AD3679F1-A562-EB44-30A7-638B8BAA78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460" y="5904500"/>
            <a:ext cx="1653540" cy="8661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88963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299C70A-4FED-2DBC-7181-616392E8A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77" y="128724"/>
            <a:ext cx="8871625" cy="912136"/>
          </a:xfrm>
        </p:spPr>
        <p:txBody>
          <a:bodyPr>
            <a:normAutofit fontScale="90000"/>
          </a:bodyPr>
          <a:lstStyle/>
          <a:p>
            <a:r>
              <a:rPr lang="en-US" dirty="0"/>
              <a:t>DARBUOTOJŲ KOMPETENCIJŲ PALAIKYMAS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3FDB5394-D6C0-912B-440D-364B3EDEAD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106" y="1857583"/>
            <a:ext cx="8579796" cy="465994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lt-LT" dirty="0"/>
              <a:t>2025 m., nepaisant finansavimo nebuvimo, konsultantai aktyviai kėlė kvalifikaciją ir dalyvavo mokymuose.</a:t>
            </a:r>
          </a:p>
          <a:p>
            <a:pPr marL="0" indent="0">
              <a:buNone/>
            </a:pPr>
            <a:r>
              <a:rPr lang="lt-LT" dirty="0"/>
              <a:t>    Dalyvauta mokymuose:</a:t>
            </a:r>
            <a:br>
              <a:rPr lang="lt-LT" dirty="0"/>
            </a:br>
            <a:r>
              <a:rPr lang="lt-LT" dirty="0"/>
              <a:t>    – „Traumos suvokimu grįsta pagalba seksualinio smurto pagalbos ir prevencijos srityje su migrantais ir pabėgėliais“;  </a:t>
            </a:r>
          </a:p>
          <a:p>
            <a:pPr marL="0" indent="0">
              <a:buNone/>
            </a:pPr>
            <a:r>
              <a:rPr lang="lt-LT" dirty="0"/>
              <a:t>     – „SKPC klientų motyvavimas gauti pagalbą“;</a:t>
            </a:r>
            <a:br>
              <a:rPr lang="lt-LT" dirty="0"/>
            </a:br>
            <a:r>
              <a:rPr lang="lt-LT" dirty="0"/>
              <a:t>     – „Baziniai tarpinstituciniai mokymai apie smurtą artimoje aplinkoje“.</a:t>
            </a:r>
          </a:p>
          <a:p>
            <a:pPr marL="0" indent="0">
              <a:buNone/>
            </a:pPr>
            <a:r>
              <a:rPr lang="lt-LT" dirty="0"/>
              <a:t> </a:t>
            </a:r>
            <a:r>
              <a:rPr lang="en-US" dirty="0"/>
              <a:t>👉 </a:t>
            </a:r>
            <a:r>
              <a:rPr lang="lt-LT" dirty="0"/>
              <a:t>Mokymai padėjo palaikyti teikiamos pagalbos kokybę net dirbant savanoriškais pagrindais.</a:t>
            </a:r>
            <a:br>
              <a:rPr lang="lt-LT" dirty="0"/>
            </a:br>
            <a:r>
              <a:rPr lang="en-US" dirty="0"/>
              <a:t>👉 </a:t>
            </a:r>
            <a:r>
              <a:rPr lang="lt-LT" dirty="0"/>
              <a:t>Įgytos žinios buvo taikomos praktinėje veikloje ir prisidėjo prie pagalbos tęstinumo užtikrinimo.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2D3600-DCB8-A6AB-FDEC-DCAFFA108100}"/>
              </a:ext>
            </a:extLst>
          </p:cNvPr>
          <p:cNvSpPr txBox="1"/>
          <p:nvPr/>
        </p:nvSpPr>
        <p:spPr>
          <a:xfrm>
            <a:off x="1157592" y="1245140"/>
            <a:ext cx="7081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2 dimensija. Pagalbos teikimo proceso organizavimas</a:t>
            </a:r>
            <a:endParaRPr lang="en-US" sz="2400" b="1" dirty="0"/>
          </a:p>
        </p:txBody>
      </p:sp>
      <p:pic>
        <p:nvPicPr>
          <p:cNvPr id="5" name="Paveikslėlis 4" descr="logo_mvic_mc">
            <a:extLst>
              <a:ext uri="{FF2B5EF4-FFF2-40B4-BE49-F238E27FC236}">
                <a16:creationId xmlns:a16="http://schemas.microsoft.com/office/drawing/2014/main" id="{32453854-8835-50A4-68AF-08BD341CFB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638" y="5768313"/>
            <a:ext cx="1653540" cy="8661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427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511BC14-7BC2-CDFC-198B-934C8D62B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549" y="274638"/>
            <a:ext cx="9056451" cy="649490"/>
          </a:xfrm>
        </p:spPr>
        <p:txBody>
          <a:bodyPr>
            <a:normAutofit fontScale="90000"/>
          </a:bodyPr>
          <a:lstStyle/>
          <a:p>
            <a:r>
              <a:rPr lang="en-US" dirty="0"/>
              <a:t>ORGANIZUOTOS VEIKLOS IR PARTNERYSTĖS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DA540A62-8811-4E39-2FBF-4797E0BDCC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82885"/>
            <a:ext cx="8229600" cy="4883285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lt-LT" dirty="0"/>
              <a:t> organizuota nacionalinė konferencija</a:t>
            </a:r>
            <a:br>
              <a:rPr lang="lt-LT" dirty="0"/>
            </a:br>
            <a:r>
              <a:rPr lang="lt-LT" dirty="0"/>
              <a:t>„Atvira pamoka Seime apie meilę, kontrolę ir ribas skaitmeniniame amžiuje“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t-LT" dirty="0"/>
              <a:t> </a:t>
            </a:r>
            <a:r>
              <a:rPr lang="en-US" dirty="0" err="1"/>
              <a:t>organizuotas</a:t>
            </a:r>
            <a:r>
              <a:rPr lang="en-US" dirty="0"/>
              <a:t> </a:t>
            </a:r>
            <a:r>
              <a:rPr lang="en-US" dirty="0" err="1"/>
              <a:t>renginys</a:t>
            </a:r>
            <a:r>
              <a:rPr lang="en-US" dirty="0"/>
              <a:t> </a:t>
            </a:r>
            <a:r>
              <a:rPr lang="en-US" dirty="0" err="1"/>
              <a:t>socialiniams</a:t>
            </a:r>
            <a:r>
              <a:rPr lang="en-US" dirty="0"/>
              <a:t> </a:t>
            </a:r>
            <a:r>
              <a:rPr lang="en-US" dirty="0" err="1"/>
              <a:t>partneriams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„</a:t>
            </a:r>
            <a:r>
              <a:rPr lang="en-US" dirty="0" err="1"/>
              <a:t>Stambulo</a:t>
            </a:r>
            <a:r>
              <a:rPr lang="en-US" dirty="0"/>
              <a:t> </a:t>
            </a:r>
            <a:r>
              <a:rPr lang="en-US" dirty="0" err="1"/>
              <a:t>konvencija</a:t>
            </a:r>
            <a:r>
              <a:rPr lang="en-US" dirty="0"/>
              <a:t> – </a:t>
            </a:r>
            <a:r>
              <a:rPr lang="en-US" dirty="0" err="1"/>
              <a:t>ką</a:t>
            </a:r>
            <a:r>
              <a:rPr lang="en-US" dirty="0"/>
              <a:t> </a:t>
            </a:r>
            <a:r>
              <a:rPr lang="en-US" dirty="0" err="1"/>
              <a:t>žinome</a:t>
            </a:r>
            <a:r>
              <a:rPr lang="en-US" dirty="0"/>
              <a:t> </a:t>
            </a:r>
            <a:r>
              <a:rPr lang="en-US" dirty="0" err="1"/>
              <a:t>apie</a:t>
            </a:r>
            <a:r>
              <a:rPr lang="en-US" dirty="0"/>
              <a:t> </a:t>
            </a:r>
            <a:r>
              <a:rPr lang="en-US" dirty="0" err="1"/>
              <a:t>ją</a:t>
            </a:r>
            <a:r>
              <a:rPr lang="en-US" dirty="0"/>
              <a:t>?“</a:t>
            </a:r>
            <a:endParaRPr lang="lt-LT" dirty="0"/>
          </a:p>
          <a:p>
            <a:pPr>
              <a:buFont typeface="Wingdings" panose="05000000000000000000" pitchFamily="2" charset="2"/>
              <a:buChar char="Ø"/>
            </a:pPr>
            <a:r>
              <a:rPr lang="lt-LT" dirty="0"/>
              <a:t>dalyvauta Šiaulių apskrities savivaldybių apsaugos nuo smurto artimoje aplinkoje prevencijos komisijos veikloje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t-LT" dirty="0"/>
              <a:t>įgyvendinti ir vykdomi projektai bei bendradarbiaujama su socialiniais partneriais jų vykdomose veiklos.</a:t>
            </a:r>
          </a:p>
          <a:p>
            <a:pPr marL="0" indent="0">
              <a:buNone/>
            </a:pPr>
            <a:r>
              <a:rPr lang="en-US" dirty="0"/>
              <a:t>👉 </a:t>
            </a:r>
            <a:r>
              <a:rPr lang="lt-LT" dirty="0"/>
              <a:t>Vykdytos veiklos ir dalyvavimas prisidėjo prie tarpinstitucinio bendradarbiavimo stiprinimo ir pagalbos sistemos veikimo regione.</a:t>
            </a:r>
            <a:endParaRPr lang="en-US" dirty="0"/>
          </a:p>
        </p:txBody>
      </p:sp>
      <p:pic>
        <p:nvPicPr>
          <p:cNvPr id="4" name="Paveikslėlis 3" descr="logo_mvic_mc">
            <a:extLst>
              <a:ext uri="{FF2B5EF4-FFF2-40B4-BE49-F238E27FC236}">
                <a16:creationId xmlns:a16="http://schemas.microsoft.com/office/drawing/2014/main" id="{FAC00994-8D58-B01B-9AB0-11B0FDF629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7541" y="5904500"/>
            <a:ext cx="1653540" cy="86614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B4396A5-C10A-6965-604B-8E10B635BB09}"/>
              </a:ext>
            </a:extLst>
          </p:cNvPr>
          <p:cNvSpPr txBox="1"/>
          <p:nvPr/>
        </p:nvSpPr>
        <p:spPr>
          <a:xfrm>
            <a:off x="1896894" y="1138136"/>
            <a:ext cx="52359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b="1" dirty="0"/>
              <a:t>2 dimensija. Pagalbos teikimo proceso organizavimas</a:t>
            </a:r>
            <a:endParaRPr lang="en-US" sz="18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0963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853</Words>
  <Application>Microsoft Office PowerPoint</Application>
  <PresentationFormat>Demonstracija ekrane (4:3)</PresentationFormat>
  <Paragraphs>98</Paragraphs>
  <Slides>18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4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18</vt:i4>
      </vt:variant>
    </vt:vector>
  </HeadingPairs>
  <TitlesOfParts>
    <vt:vector size="23" baseType="lpstr">
      <vt:lpstr>Arial</vt:lpstr>
      <vt:lpstr>Bookman Old Style</vt:lpstr>
      <vt:lpstr>Calibri</vt:lpstr>
      <vt:lpstr>Wingdings</vt:lpstr>
      <vt:lpstr>Office Theme</vt:lpstr>
      <vt:lpstr>„PowerPoint“ pateiktis</vt:lpstr>
      <vt:lpstr>SITUACIJOS KONTEKSTAS</vt:lpstr>
      <vt:lpstr>PAGRINDINIAI POKYČIAI</vt:lpstr>
      <vt:lpstr>PAGALBOS PRIEINAMUMAS</vt:lpstr>
      <vt:lpstr>Pagalbą gavę asmenys</vt:lpstr>
      <vt:lpstr>Savarankiškai besikreipę</vt:lpstr>
      <vt:lpstr>ŽMOGIŠKIEJI IŠTEKLIAI</vt:lpstr>
      <vt:lpstr>DARBUOTOJŲ KOMPETENCIJŲ PALAIKYMAS</vt:lpstr>
      <vt:lpstr>ORGANIZUOTOS VEIKLOS IR PARTNERYSTĖS</vt:lpstr>
      <vt:lpstr>PAGALBOS POBŪDIS</vt:lpstr>
      <vt:lpstr>PAGALBOS SUTEIKIMAS</vt:lpstr>
      <vt:lpstr>KLIENTŲ ATSILIEPIMAI</vt:lpstr>
      <vt:lpstr>Asmenys su negalia</vt:lpstr>
      <vt:lpstr>TIKSLINĖS GRUPĖS PASIEKIMAS</vt:lpstr>
      <vt:lpstr>TARPINSTITUCINIS BENDRADARBIAVIMAS</vt:lpstr>
      <vt:lpstr>Institucijų pranešimai</vt:lpstr>
      <vt:lpstr>KAS REALIAI ĮVYKO 2025?</vt:lpstr>
      <vt:lpstr>IŠVADA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SAVIANALIZĖ 2024–2025</dc:title>
  <dc:subject/>
  <dc:creator>SKPC</dc:creator>
  <cp:keywords/>
  <dc:description>generated using python-pptx</dc:description>
  <cp:lastModifiedBy>User</cp:lastModifiedBy>
  <cp:revision>15</cp:revision>
  <dcterms:created xsi:type="dcterms:W3CDTF">2013-01-27T09:14:16Z</dcterms:created>
  <dcterms:modified xsi:type="dcterms:W3CDTF">2026-03-27T11:58:13Z</dcterms:modified>
  <cp:category/>
</cp:coreProperties>
</file>