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4" r:id="rId3"/>
  </p:sldMasterIdLst>
  <p:sldIdLst>
    <p:sldId id="256" r:id="rId4"/>
    <p:sldId id="268" r:id="rId5"/>
    <p:sldId id="257" r:id="rId6"/>
    <p:sldId id="276" r:id="rId7"/>
    <p:sldId id="269" r:id="rId8"/>
    <p:sldId id="270" r:id="rId9"/>
    <p:sldId id="274" r:id="rId10"/>
    <p:sldId id="272" r:id="rId11"/>
    <p:sldId id="264" r:id="rId12"/>
    <p:sldId id="266" r:id="rId13"/>
    <p:sldId id="267" r:id="rId14"/>
    <p:sldId id="273" r:id="rId15"/>
    <p:sldId id="259" r:id="rId16"/>
    <p:sldId id="260" r:id="rId17"/>
    <p:sldId id="263" r:id="rId18"/>
    <p:sldId id="261" r:id="rId19"/>
    <p:sldId id="26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lma" initials="V" lastIdx="1" clrIdx="0">
    <p:extLst>
      <p:ext uri="{19B8F6BF-5375-455C-9EA6-DF929625EA0E}">
        <p15:presenceInfo xmlns:p15="http://schemas.microsoft.com/office/powerpoint/2012/main" userId="d97d9d4bcd87649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3B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404" y="7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1.xml"/><Relationship Id="rId21" Type="http://schemas.openxmlformats.org/officeDocument/2006/relationships/commentAuthors" Target="commentAuthor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darbalapis.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darbalapis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darbalapis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darbalapis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lt-LT"/>
              <a:t>Klientų pasitenkinimas suteikta pagalba </a:t>
            </a:r>
          </a:p>
        </c:rich>
      </c:tx>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lt-LT"/>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F83F-4B67-B4A1-0724DF614C50}"/>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F83F-4B67-B4A1-0724DF614C50}"/>
              </c:ext>
            </c:extLst>
          </c:dPt>
          <c:dLbls>
            <c:dLbl>
              <c:idx val="0"/>
              <c:layout>
                <c:manualLayout>
                  <c:x val="-0.1306796039362462"/>
                  <c:y val="0.1295252183845628"/>
                </c:manualLayout>
              </c:layout>
              <c:tx>
                <c:rich>
                  <a:bodyPr/>
                  <a:lstStyle/>
                  <a:p>
                    <a:r>
                      <a:rPr lang="en-US" baseline="0"/>
                      <a:t>2; 16,66%</a:t>
                    </a:r>
                    <a:endParaRPr lang="en-US" dirty="0"/>
                  </a:p>
                </c:rich>
              </c:tx>
              <c:dLblPos val="bestFit"/>
              <c:showLegendKey val="0"/>
              <c:showVal val="1"/>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F83F-4B67-B4A1-0724DF614C50}"/>
                </c:ext>
              </c:extLst>
            </c:dLbl>
            <c:dLbl>
              <c:idx val="1"/>
              <c:layout/>
              <c:tx>
                <c:rich>
                  <a:bodyPr/>
                  <a:lstStyle/>
                  <a:p>
                    <a:r>
                      <a:rPr lang="en-US"/>
                      <a:t>10</a:t>
                    </a:r>
                    <a:r>
                      <a:rPr lang="en-US" baseline="0"/>
                      <a:t>; 83,33%</a:t>
                    </a:r>
                    <a:endParaRPr lang="en-US" dirty="0"/>
                  </a:p>
                </c:rich>
              </c:tx>
              <c:dLblPos val="ctr"/>
              <c:showLegendKey val="0"/>
              <c:showVal val="1"/>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F83F-4B67-B4A1-0724DF614C50}"/>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lt-LT"/>
              </a:p>
            </c:txPr>
            <c:dLblPos val="ctr"/>
            <c:showLegendKey val="0"/>
            <c:showVal val="1"/>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Sheet1!$B$6:$B$7</c:f>
              <c:strCache>
                <c:ptCount val="2"/>
                <c:pt idx="0">
                  <c:v>naudinga</c:v>
                </c:pt>
                <c:pt idx="1">
                  <c:v>labai naudinga</c:v>
                </c:pt>
              </c:strCache>
            </c:strRef>
          </c:cat>
          <c:val>
            <c:numRef>
              <c:f>Sheet1!$C$6:$C$7</c:f>
              <c:numCache>
                <c:formatCode>General</c:formatCode>
                <c:ptCount val="2"/>
                <c:pt idx="0">
                  <c:v>1</c:v>
                </c:pt>
                <c:pt idx="1">
                  <c:v>3</c:v>
                </c:pt>
              </c:numCache>
            </c:numRef>
          </c:val>
          <c:extLst>
            <c:ext xmlns:c16="http://schemas.microsoft.com/office/drawing/2014/chart" uri="{C3380CC4-5D6E-409C-BE32-E72D297353CC}">
              <c16:uniqueId val="{00000004-F83F-4B67-B4A1-0724DF614C50}"/>
            </c:ext>
          </c:extLst>
        </c:ser>
        <c:dLbls>
          <c:dLblPos val="ctr"/>
          <c:showLegendKey val="0"/>
          <c:showVal val="0"/>
          <c:showCatName val="0"/>
          <c:showSerName val="0"/>
          <c:showPercent val="1"/>
          <c:showBubbleSize val="0"/>
          <c:showLeaderLines val="1"/>
        </c:dLbls>
      </c:pie3D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lt-LT"/>
        </a:p>
      </c:txPr>
    </c:title>
    <c:autoTitleDeleted val="0"/>
    <c:plotArea>
      <c:layout/>
      <c:pieChart>
        <c:varyColors val="1"/>
        <c:ser>
          <c:idx val="0"/>
          <c:order val="0"/>
          <c:tx>
            <c:strRef>
              <c:f>Lapas1!$B$1</c:f>
              <c:strCache>
                <c:ptCount val="1"/>
                <c:pt idx="0">
                  <c:v>Bendradarbiavimas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CC25-443B-A0C0-B575083A1B55}"/>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CC25-443B-A0C0-B575083A1B55}"/>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CC25-443B-A0C0-B575083A1B55}"/>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CC25-443B-A0C0-B575083A1B55}"/>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lt-LT"/>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Lapas1!$A$2:$A$5</c:f>
              <c:strCache>
                <c:ptCount val="4"/>
                <c:pt idx="0">
                  <c:v>Labai daznai</c:v>
                </c:pt>
                <c:pt idx="1">
                  <c:v>Daznai</c:v>
                </c:pt>
                <c:pt idx="2">
                  <c:v>Retai</c:v>
                </c:pt>
                <c:pt idx="3">
                  <c:v>Kita</c:v>
                </c:pt>
              </c:strCache>
            </c:strRef>
          </c:cat>
          <c:val>
            <c:numRef>
              <c:f>Lapas1!$B$2:$B$5</c:f>
              <c:numCache>
                <c:formatCode>General</c:formatCode>
                <c:ptCount val="4"/>
                <c:pt idx="0">
                  <c:v>1</c:v>
                </c:pt>
                <c:pt idx="1">
                  <c:v>10</c:v>
                </c:pt>
                <c:pt idx="2">
                  <c:v>1</c:v>
                </c:pt>
                <c:pt idx="3">
                  <c:v>3</c:v>
                </c:pt>
              </c:numCache>
            </c:numRef>
          </c:val>
          <c:extLst>
            <c:ext xmlns:c16="http://schemas.microsoft.com/office/drawing/2014/chart" uri="{C3380CC4-5D6E-409C-BE32-E72D297353CC}">
              <c16:uniqueId val="{00000000-D98B-42C9-BF61-473940A8F2AF}"/>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lt-LT" sz="1600" dirty="0">
                <a:latin typeface="Bookman Old Style" panose="02050604050505020204" pitchFamily="18" charset="0"/>
              </a:rPr>
              <a:t>Kaip vertinate SKPC bendradarbiavimo su jūsų įstaiga efektyvumą?</a:t>
            </a:r>
          </a:p>
        </c:rich>
      </c:tx>
      <c:layout>
        <c:manualLayout>
          <c:xMode val="edge"/>
          <c:yMode val="edge"/>
          <c:x val="0.12903758352090774"/>
          <c:y val="0"/>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lt-LT"/>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Lapas1!$B$1</c:f>
              <c:strCache>
                <c:ptCount val="1"/>
                <c:pt idx="0">
                  <c:v>Kaip vertinate SKPC bendradarbiavimo su jūsų įstaiga efektyvumą?</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E183-47F7-AE44-D43641233EC1}"/>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E183-47F7-AE44-D43641233EC1}"/>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E183-47F7-AE44-D43641233EC1}"/>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E183-47F7-AE44-D43641233EC1}"/>
              </c:ext>
            </c:extLst>
          </c:dPt>
          <c:dPt>
            <c:idx val="4"/>
            <c:bubble3D val="0"/>
            <c:spPr>
              <a:solidFill>
                <a:schemeClr val="accent5"/>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9-E183-47F7-AE44-D43641233EC1}"/>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lt-LT"/>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Lapas1!$A$2:$A$6</c:f>
              <c:strCache>
                <c:ptCount val="5"/>
                <c:pt idx="0">
                  <c:v>Labai gerai</c:v>
                </c:pt>
                <c:pt idx="1">
                  <c:v>Gerai</c:v>
                </c:pt>
                <c:pt idx="2">
                  <c:v>Patenkinamai</c:v>
                </c:pt>
                <c:pt idx="3">
                  <c:v>Blogai</c:v>
                </c:pt>
                <c:pt idx="4">
                  <c:v>Kita</c:v>
                </c:pt>
              </c:strCache>
            </c:strRef>
          </c:cat>
          <c:val>
            <c:numRef>
              <c:f>Lapas1!$B$2:$B$6</c:f>
              <c:numCache>
                <c:formatCode>General</c:formatCode>
                <c:ptCount val="5"/>
                <c:pt idx="0">
                  <c:v>11</c:v>
                </c:pt>
                <c:pt idx="1">
                  <c:v>3</c:v>
                </c:pt>
                <c:pt idx="2">
                  <c:v>0</c:v>
                </c:pt>
                <c:pt idx="3">
                  <c:v>0</c:v>
                </c:pt>
                <c:pt idx="4">
                  <c:v>1</c:v>
                </c:pt>
              </c:numCache>
            </c:numRef>
          </c:val>
          <c:extLst>
            <c:ext xmlns:c16="http://schemas.microsoft.com/office/drawing/2014/chart" uri="{C3380CC4-5D6E-409C-BE32-E72D297353CC}">
              <c16:uniqueId val="{00000000-BA1A-4937-88E8-49D864801854}"/>
            </c:ext>
          </c:extLst>
        </c:ser>
        <c:dLbls>
          <c:dLblPos val="ctr"/>
          <c:showLegendKey val="0"/>
          <c:showVal val="0"/>
          <c:showCatName val="0"/>
          <c:showSerName val="0"/>
          <c:showPercent val="1"/>
          <c:showBubbleSize val="0"/>
          <c:showLeaderLines val="1"/>
        </c:dLbls>
      </c:pie3D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lt-LT" sz="1600" dirty="0">
                <a:latin typeface="Bookman Old Style" panose="02050604050505020204" pitchFamily="18" charset="0"/>
              </a:rPr>
              <a:t>Ar bendradarbiavimas su SKPC duoda teigiamos naudos jūsų įstaigai teikiant paslaugas nuo smurto artimoje aplinkoje nukentėjusiems asmenims?</a:t>
            </a:r>
          </a:p>
        </c:rich>
      </c:tx>
      <c:layout>
        <c:manualLayout>
          <c:xMode val="edge"/>
          <c:yMode val="edge"/>
          <c:x val="0.10885256190802237"/>
          <c:y val="3.6510178865378634E-3"/>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lt-LT"/>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Lapas1!$B$1</c:f>
              <c:strCache>
                <c:ptCount val="1"/>
                <c:pt idx="0">
                  <c:v>Ar bendradarbiavimas su SKPC duoda teigiamos naudos jūsų įstaigai teikiant paslaugas nuo smurto artimoje aplinkoje nukentėjusiems asmenims?</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B339-4A68-976A-6CAFEE5FD3AC}"/>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B339-4A68-976A-6CAFEE5FD3AC}"/>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B339-4A68-976A-6CAFEE5FD3AC}"/>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B339-4A68-976A-6CAFEE5FD3AC}"/>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lt-LT"/>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Lapas1!$A$2:$A$5</c:f>
              <c:strCache>
                <c:ptCount val="4"/>
                <c:pt idx="0">
                  <c:v>Taip</c:v>
                </c:pt>
                <c:pt idx="1">
                  <c:v>Ne</c:v>
                </c:pt>
                <c:pt idx="2">
                  <c:v>Neturiu nuomones</c:v>
                </c:pt>
                <c:pt idx="3">
                  <c:v>Kita</c:v>
                </c:pt>
              </c:strCache>
            </c:strRef>
          </c:cat>
          <c:val>
            <c:numRef>
              <c:f>Lapas1!$B$2:$B$5</c:f>
              <c:numCache>
                <c:formatCode>General</c:formatCode>
                <c:ptCount val="4"/>
                <c:pt idx="0">
                  <c:v>14</c:v>
                </c:pt>
                <c:pt idx="1">
                  <c:v>0</c:v>
                </c:pt>
                <c:pt idx="2">
                  <c:v>0</c:v>
                </c:pt>
                <c:pt idx="3">
                  <c:v>1</c:v>
                </c:pt>
              </c:numCache>
            </c:numRef>
          </c:val>
          <c:extLst>
            <c:ext xmlns:c16="http://schemas.microsoft.com/office/drawing/2014/chart" uri="{C3380CC4-5D6E-409C-BE32-E72D297353CC}">
              <c16:uniqueId val="{00000000-786F-4B6F-9B82-9D4240156F26}"/>
            </c:ext>
          </c:extLst>
        </c:ser>
        <c:dLbls>
          <c:dLblPos val="ctr"/>
          <c:showLegendKey val="0"/>
          <c:showVal val="0"/>
          <c:showCatName val="0"/>
          <c:showSerName val="0"/>
          <c:showPercent val="1"/>
          <c:showBubbleSize val="0"/>
          <c:showLeaderLines val="1"/>
        </c:dLbls>
      </c:pie3D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lt-LT"/>
              <a:t>Spustelėję redaguokite stilių</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221A2EB8-548D-4BE7-A754-9E39D39A6DC3}" type="datetimeFigureOut">
              <a:rPr lang="lt-LT" smtClean="0"/>
              <a:t>2024-04-05</a:t>
            </a:fld>
            <a:endParaRPr lang="lt-LT"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lt-LT" dirty="0"/>
          </a:p>
        </p:txBody>
      </p:sp>
      <p:sp>
        <p:nvSpPr>
          <p:cNvPr id="6" name="Slide Number Placeholder 5"/>
          <p:cNvSpPr>
            <a:spLocks noGrp="1"/>
          </p:cNvSpPr>
          <p:nvPr>
            <p:ph type="sldNum" sz="quarter" idx="12"/>
          </p:nvPr>
        </p:nvSpPr>
        <p:spPr>
          <a:xfrm>
            <a:off x="10469880" y="320040"/>
            <a:ext cx="914400" cy="320040"/>
          </a:xfrm>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7455250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lt-LT"/>
              <a:t>Spustelėję redaguokite stilių</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221A2EB8-548D-4BE7-A754-9E39D39A6DC3}" type="datetimeFigureOut">
              <a:rPr lang="lt-LT" smtClean="0"/>
              <a:t>2024-04-05</a:t>
            </a:fld>
            <a:endParaRPr lang="lt-LT" dirty="0"/>
          </a:p>
        </p:txBody>
      </p:sp>
      <p:sp>
        <p:nvSpPr>
          <p:cNvPr id="5" name="Footer Placeholder 4"/>
          <p:cNvSpPr>
            <a:spLocks noGrp="1"/>
          </p:cNvSpPr>
          <p:nvPr>
            <p:ph type="ftr" sz="quarter" idx="11"/>
          </p:nvPr>
        </p:nvSpPr>
        <p:spPr/>
        <p:txBody>
          <a:bodyPr/>
          <a:lstStyle/>
          <a:p>
            <a:endParaRPr lang="lt-LT" dirty="0"/>
          </a:p>
        </p:txBody>
      </p:sp>
      <p:sp>
        <p:nvSpPr>
          <p:cNvPr id="6" name="Slide Number Placeholder 5"/>
          <p:cNvSpPr>
            <a:spLocks noGrp="1"/>
          </p:cNvSpPr>
          <p:nvPr>
            <p:ph type="sldNum" sz="quarter" idx="12"/>
          </p:nvPr>
        </p:nvSpPr>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1115359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lt-LT"/>
              <a:t>Spustelėję redaguokite stilių</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a:xfrm>
            <a:off x="804672" y="320040"/>
            <a:ext cx="3657600" cy="320040"/>
          </a:xfrm>
        </p:spPr>
        <p:txBody>
          <a:bodyPr/>
          <a:lstStyle/>
          <a:p>
            <a:fld id="{221A2EB8-548D-4BE7-A754-9E39D39A6DC3}" type="datetimeFigureOut">
              <a:rPr lang="lt-LT" smtClean="0"/>
              <a:t>2024-04-05</a:t>
            </a:fld>
            <a:endParaRPr lang="lt-LT" dirty="0"/>
          </a:p>
        </p:txBody>
      </p:sp>
      <p:sp>
        <p:nvSpPr>
          <p:cNvPr id="5" name="Footer Placeholder 4"/>
          <p:cNvSpPr>
            <a:spLocks noGrp="1"/>
          </p:cNvSpPr>
          <p:nvPr>
            <p:ph type="ftr" sz="quarter" idx="11"/>
          </p:nvPr>
        </p:nvSpPr>
        <p:spPr>
          <a:xfrm>
            <a:off x="804672" y="6227064"/>
            <a:ext cx="10588752" cy="320040"/>
          </a:xfrm>
        </p:spPr>
        <p:txBody>
          <a:bodyPr/>
          <a:lstStyle/>
          <a:p>
            <a:endParaRPr lang="lt-LT" dirty="0"/>
          </a:p>
        </p:txBody>
      </p:sp>
      <p:sp>
        <p:nvSpPr>
          <p:cNvPr id="6" name="Slide Number Placeholder 5"/>
          <p:cNvSpPr>
            <a:spLocks noGrp="1"/>
          </p:cNvSpPr>
          <p:nvPr>
            <p:ph type="sldNum" sz="quarter" idx="12"/>
          </p:nvPr>
        </p:nvSpPr>
        <p:spPr>
          <a:xfrm>
            <a:off x="10469880" y="320040"/>
            <a:ext cx="914400" cy="320040"/>
          </a:xfrm>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2640605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lt-LT"/>
              <a:t>Spustelėję redaguokite stilių</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221A2EB8-548D-4BE7-A754-9E39D39A6DC3}" type="datetimeFigureOut">
              <a:rPr lang="lt-LT" smtClean="0"/>
              <a:t>2024-04-05</a:t>
            </a:fld>
            <a:endParaRPr lang="lt-LT" dirty="0"/>
          </a:p>
        </p:txBody>
      </p:sp>
      <p:sp>
        <p:nvSpPr>
          <p:cNvPr id="5" name="Footer Placeholder 4"/>
          <p:cNvSpPr>
            <a:spLocks noGrp="1"/>
          </p:cNvSpPr>
          <p:nvPr>
            <p:ph type="ftr" sz="quarter" idx="11"/>
          </p:nvPr>
        </p:nvSpPr>
        <p:spPr/>
        <p:txBody>
          <a:bodyPr/>
          <a:lstStyle/>
          <a:p>
            <a:endParaRPr lang="lt-LT" dirty="0"/>
          </a:p>
        </p:txBody>
      </p:sp>
      <p:sp>
        <p:nvSpPr>
          <p:cNvPr id="6" name="Slide Number Placeholder 5"/>
          <p:cNvSpPr>
            <a:spLocks noGrp="1"/>
          </p:cNvSpPr>
          <p:nvPr>
            <p:ph type="sldNum" sz="quarter" idx="12"/>
          </p:nvPr>
        </p:nvSpPr>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817009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lt-LT"/>
              <a:t>Spustelėję redaguokite stilių</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a:xfrm>
            <a:off x="804672" y="320040"/>
            <a:ext cx="3657600" cy="320040"/>
          </a:xfrm>
        </p:spPr>
        <p:txBody>
          <a:bodyPr/>
          <a:lstStyle/>
          <a:p>
            <a:fld id="{221A2EB8-548D-4BE7-A754-9E39D39A6DC3}" type="datetimeFigureOut">
              <a:rPr lang="lt-LT" smtClean="0"/>
              <a:t>2024-04-05</a:t>
            </a:fld>
            <a:endParaRPr lang="lt-LT"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lt-LT" dirty="0"/>
          </a:p>
        </p:txBody>
      </p:sp>
      <p:sp>
        <p:nvSpPr>
          <p:cNvPr id="6" name="Slide Number Placeholder 5"/>
          <p:cNvSpPr>
            <a:spLocks noGrp="1"/>
          </p:cNvSpPr>
          <p:nvPr>
            <p:ph type="sldNum" sz="quarter" idx="12"/>
          </p:nvPr>
        </p:nvSpPr>
        <p:spPr>
          <a:xfrm>
            <a:off x="10469880" y="320040"/>
            <a:ext cx="914400" cy="320040"/>
          </a:xfrm>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1837339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lt-LT"/>
              <a:t>Spustelėję redaguokite stilių</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Date Placeholder 4"/>
          <p:cNvSpPr>
            <a:spLocks noGrp="1"/>
          </p:cNvSpPr>
          <p:nvPr>
            <p:ph type="dt" sz="half" idx="10"/>
          </p:nvPr>
        </p:nvSpPr>
        <p:spPr>
          <a:xfrm>
            <a:off x="804672" y="320040"/>
            <a:ext cx="3657600" cy="320040"/>
          </a:xfrm>
        </p:spPr>
        <p:txBody>
          <a:bodyPr/>
          <a:lstStyle/>
          <a:p>
            <a:fld id="{221A2EB8-548D-4BE7-A754-9E39D39A6DC3}" type="datetimeFigureOut">
              <a:rPr lang="lt-LT" smtClean="0"/>
              <a:t>2024-04-05</a:t>
            </a:fld>
            <a:endParaRPr lang="lt-LT" dirty="0"/>
          </a:p>
        </p:txBody>
      </p:sp>
      <p:sp>
        <p:nvSpPr>
          <p:cNvPr id="6" name="Footer Placeholder 5"/>
          <p:cNvSpPr>
            <a:spLocks noGrp="1"/>
          </p:cNvSpPr>
          <p:nvPr>
            <p:ph type="ftr" sz="quarter" idx="11"/>
          </p:nvPr>
        </p:nvSpPr>
        <p:spPr>
          <a:xfrm>
            <a:off x="804672" y="6227064"/>
            <a:ext cx="10588752" cy="320040"/>
          </a:xfrm>
        </p:spPr>
        <p:txBody>
          <a:bodyPr/>
          <a:lstStyle/>
          <a:p>
            <a:endParaRPr lang="lt-LT" dirty="0"/>
          </a:p>
        </p:txBody>
      </p:sp>
      <p:sp>
        <p:nvSpPr>
          <p:cNvPr id="7" name="Slide Number Placeholder 6"/>
          <p:cNvSpPr>
            <a:spLocks noGrp="1"/>
          </p:cNvSpPr>
          <p:nvPr>
            <p:ph type="sldNum" sz="quarter" idx="12"/>
          </p:nvPr>
        </p:nvSpPr>
        <p:spPr>
          <a:xfrm>
            <a:off x="10469880" y="320040"/>
            <a:ext cx="914400" cy="320040"/>
          </a:xfrm>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2467234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lt-LT"/>
              <a:t>Spustelėję redaguokite stilių</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Content Placeholder 3"/>
          <p:cNvSpPr>
            <a:spLocks noGrp="1"/>
          </p:cNvSpPr>
          <p:nvPr>
            <p:ph sz="half" idx="2"/>
          </p:nvPr>
        </p:nvSpPr>
        <p:spPr>
          <a:xfrm>
            <a:off x="5125305" y="1488985"/>
            <a:ext cx="6264350" cy="1696853"/>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Content Placeholder 5"/>
          <p:cNvSpPr>
            <a:spLocks noGrp="1"/>
          </p:cNvSpPr>
          <p:nvPr>
            <p:ph sz="quarter" idx="4"/>
          </p:nvPr>
        </p:nvSpPr>
        <p:spPr>
          <a:xfrm>
            <a:off x="5118447" y="4351687"/>
            <a:ext cx="6265588" cy="1704060"/>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7" name="Date Placeholder 6"/>
          <p:cNvSpPr>
            <a:spLocks noGrp="1"/>
          </p:cNvSpPr>
          <p:nvPr>
            <p:ph type="dt" sz="half" idx="10"/>
          </p:nvPr>
        </p:nvSpPr>
        <p:spPr>
          <a:xfrm>
            <a:off x="804672" y="320040"/>
            <a:ext cx="3657600" cy="320040"/>
          </a:xfrm>
        </p:spPr>
        <p:txBody>
          <a:bodyPr/>
          <a:lstStyle/>
          <a:p>
            <a:fld id="{221A2EB8-548D-4BE7-A754-9E39D39A6DC3}" type="datetimeFigureOut">
              <a:rPr lang="lt-LT" smtClean="0"/>
              <a:t>2024-04-05</a:t>
            </a:fld>
            <a:endParaRPr lang="lt-LT" dirty="0"/>
          </a:p>
        </p:txBody>
      </p:sp>
      <p:sp>
        <p:nvSpPr>
          <p:cNvPr id="8" name="Footer Placeholder 7"/>
          <p:cNvSpPr>
            <a:spLocks noGrp="1"/>
          </p:cNvSpPr>
          <p:nvPr>
            <p:ph type="ftr" sz="quarter" idx="11"/>
          </p:nvPr>
        </p:nvSpPr>
        <p:spPr>
          <a:xfrm>
            <a:off x="804672" y="6227064"/>
            <a:ext cx="10588752" cy="320040"/>
          </a:xfrm>
        </p:spPr>
        <p:txBody>
          <a:bodyPr/>
          <a:lstStyle/>
          <a:p>
            <a:endParaRPr lang="lt-LT" dirty="0"/>
          </a:p>
        </p:txBody>
      </p:sp>
      <p:sp>
        <p:nvSpPr>
          <p:cNvPr id="9" name="Slide Number Placeholder 8"/>
          <p:cNvSpPr>
            <a:spLocks noGrp="1"/>
          </p:cNvSpPr>
          <p:nvPr>
            <p:ph type="sldNum" sz="quarter" idx="12"/>
          </p:nvPr>
        </p:nvSpPr>
        <p:spPr>
          <a:xfrm>
            <a:off x="10469880" y="320040"/>
            <a:ext cx="914400" cy="320040"/>
          </a:xfrm>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3589600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lt-LT"/>
              <a:t>Spustelėję redaguokite stilių</a:t>
            </a:r>
            <a:endParaRPr lang="en-US" dirty="0"/>
          </a:p>
        </p:txBody>
      </p:sp>
      <p:sp>
        <p:nvSpPr>
          <p:cNvPr id="3" name="Date Placeholder 2"/>
          <p:cNvSpPr>
            <a:spLocks noGrp="1"/>
          </p:cNvSpPr>
          <p:nvPr>
            <p:ph type="dt" sz="half" idx="10"/>
          </p:nvPr>
        </p:nvSpPr>
        <p:spPr/>
        <p:txBody>
          <a:bodyPr/>
          <a:lstStyle/>
          <a:p>
            <a:fld id="{221A2EB8-548D-4BE7-A754-9E39D39A6DC3}" type="datetimeFigureOut">
              <a:rPr lang="lt-LT" smtClean="0"/>
              <a:t>2024-04-05</a:t>
            </a:fld>
            <a:endParaRPr lang="lt-LT" dirty="0"/>
          </a:p>
        </p:txBody>
      </p:sp>
      <p:sp>
        <p:nvSpPr>
          <p:cNvPr id="4" name="Footer Placeholder 3"/>
          <p:cNvSpPr>
            <a:spLocks noGrp="1"/>
          </p:cNvSpPr>
          <p:nvPr>
            <p:ph type="ftr" sz="quarter" idx="11"/>
          </p:nvPr>
        </p:nvSpPr>
        <p:spPr/>
        <p:txBody>
          <a:bodyPr/>
          <a:lstStyle/>
          <a:p>
            <a:endParaRPr lang="lt-LT" dirty="0"/>
          </a:p>
        </p:txBody>
      </p:sp>
      <p:sp>
        <p:nvSpPr>
          <p:cNvPr id="5" name="Slide Number Placeholder 4"/>
          <p:cNvSpPr>
            <a:spLocks noGrp="1"/>
          </p:cNvSpPr>
          <p:nvPr>
            <p:ph type="sldNum" sz="quarter" idx="12"/>
          </p:nvPr>
        </p:nvSpPr>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1321740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221A2EB8-548D-4BE7-A754-9E39D39A6DC3}" type="datetimeFigureOut">
              <a:rPr lang="lt-LT" smtClean="0"/>
              <a:t>2024-04-05</a:t>
            </a:fld>
            <a:endParaRPr lang="lt-LT" dirty="0"/>
          </a:p>
        </p:txBody>
      </p:sp>
      <p:sp>
        <p:nvSpPr>
          <p:cNvPr id="3" name="Footer Placeholder 2"/>
          <p:cNvSpPr>
            <a:spLocks noGrp="1"/>
          </p:cNvSpPr>
          <p:nvPr>
            <p:ph type="ftr" sz="quarter" idx="11"/>
          </p:nvPr>
        </p:nvSpPr>
        <p:spPr>
          <a:xfrm>
            <a:off x="804672" y="6227064"/>
            <a:ext cx="10588752" cy="320040"/>
          </a:xfrm>
        </p:spPr>
        <p:txBody>
          <a:bodyPr/>
          <a:lstStyle/>
          <a:p>
            <a:endParaRPr lang="lt-LT" dirty="0"/>
          </a:p>
        </p:txBody>
      </p:sp>
      <p:sp>
        <p:nvSpPr>
          <p:cNvPr id="4" name="Slide Number Placeholder 3"/>
          <p:cNvSpPr>
            <a:spLocks noGrp="1"/>
          </p:cNvSpPr>
          <p:nvPr>
            <p:ph type="sldNum" sz="quarter" idx="12"/>
          </p:nvPr>
        </p:nvSpPr>
        <p:spPr>
          <a:xfrm>
            <a:off x="10469880" y="320040"/>
            <a:ext cx="914400" cy="320040"/>
          </a:xfrm>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289053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lt-LT"/>
              <a:t>Spustelėję redaguokite stilių</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221A2EB8-548D-4BE7-A754-9E39D39A6DC3}" type="datetimeFigureOut">
              <a:rPr lang="lt-LT" smtClean="0"/>
              <a:t>2024-04-05</a:t>
            </a:fld>
            <a:endParaRPr lang="lt-LT" dirty="0"/>
          </a:p>
        </p:txBody>
      </p:sp>
      <p:sp>
        <p:nvSpPr>
          <p:cNvPr id="6" name="Footer Placeholder 5"/>
          <p:cNvSpPr>
            <a:spLocks noGrp="1"/>
          </p:cNvSpPr>
          <p:nvPr>
            <p:ph type="ftr" sz="quarter" idx="11"/>
          </p:nvPr>
        </p:nvSpPr>
        <p:spPr/>
        <p:txBody>
          <a:bodyPr/>
          <a:lstStyle/>
          <a:p>
            <a:endParaRPr lang="lt-LT" dirty="0"/>
          </a:p>
        </p:txBody>
      </p:sp>
      <p:sp>
        <p:nvSpPr>
          <p:cNvPr id="7" name="Slide Number Placeholder 6"/>
          <p:cNvSpPr>
            <a:spLocks noGrp="1"/>
          </p:cNvSpPr>
          <p:nvPr>
            <p:ph type="sldNum" sz="quarter" idx="12"/>
          </p:nvPr>
        </p:nvSpPr>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235652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piktogramą norėdami įtraukti paveikslėlį</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lt-LT"/>
              <a:t>Spustelėję redaguokite stilių</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e Placeholder 4"/>
          <p:cNvSpPr>
            <a:spLocks noGrp="1"/>
          </p:cNvSpPr>
          <p:nvPr>
            <p:ph type="dt" sz="half" idx="10"/>
          </p:nvPr>
        </p:nvSpPr>
        <p:spPr>
          <a:xfrm>
            <a:off x="804672" y="320040"/>
            <a:ext cx="3657600" cy="320040"/>
          </a:xfrm>
        </p:spPr>
        <p:txBody>
          <a:bodyPr/>
          <a:lstStyle/>
          <a:p>
            <a:fld id="{221A2EB8-548D-4BE7-A754-9E39D39A6DC3}" type="datetimeFigureOut">
              <a:rPr lang="lt-LT" smtClean="0"/>
              <a:t>2024-04-05</a:t>
            </a:fld>
            <a:endParaRPr lang="lt-LT" dirty="0"/>
          </a:p>
        </p:txBody>
      </p:sp>
      <p:sp>
        <p:nvSpPr>
          <p:cNvPr id="6" name="Footer Placeholder 5"/>
          <p:cNvSpPr>
            <a:spLocks noGrp="1"/>
          </p:cNvSpPr>
          <p:nvPr>
            <p:ph type="ftr" sz="quarter" idx="11"/>
          </p:nvPr>
        </p:nvSpPr>
        <p:spPr>
          <a:xfrm>
            <a:off x="804672" y="6227064"/>
            <a:ext cx="5942203" cy="320040"/>
          </a:xfrm>
        </p:spPr>
        <p:txBody>
          <a:bodyPr/>
          <a:lstStyle/>
          <a:p>
            <a:endParaRPr lang="lt-LT" dirty="0"/>
          </a:p>
        </p:txBody>
      </p:sp>
      <p:sp>
        <p:nvSpPr>
          <p:cNvPr id="7" name="Slide Number Placeholder 6"/>
          <p:cNvSpPr>
            <a:spLocks noGrp="1"/>
          </p:cNvSpPr>
          <p:nvPr>
            <p:ph type="sldNum" sz="quarter" idx="12"/>
          </p:nvPr>
        </p:nvSpPr>
        <p:spPr>
          <a:xfrm>
            <a:off x="5828377" y="320040"/>
            <a:ext cx="914400" cy="320040"/>
          </a:xfrm>
        </p:spPr>
        <p:txBody>
          <a:bodyPr/>
          <a:lstStyle/>
          <a:p>
            <a:fld id="{933E2525-3CAB-4092-9AC3-86E34CB4C181}" type="slidenum">
              <a:rPr lang="lt-LT" smtClean="0"/>
              <a:t>‹#›</a:t>
            </a:fld>
            <a:endParaRPr lang="lt-LT"/>
          </a:p>
        </p:txBody>
      </p:sp>
    </p:spTree>
    <p:extLst>
      <p:ext uri="{BB962C8B-B14F-4D97-AF65-F5344CB8AC3E}">
        <p14:creationId xmlns:p14="http://schemas.microsoft.com/office/powerpoint/2010/main" val="2579572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lt-LT"/>
              <a:t>Spustelėję redaguokite stilių</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221A2EB8-548D-4BE7-A754-9E39D39A6DC3}" type="datetimeFigureOut">
              <a:rPr lang="lt-LT" smtClean="0"/>
              <a:t>2024-04-05</a:t>
            </a:fld>
            <a:endParaRPr lang="lt-LT"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lt-LT"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933E2525-3CAB-4092-9AC3-86E34CB4C181}" type="slidenum">
              <a:rPr lang="lt-LT" smtClean="0"/>
              <a:t>‹#›</a:t>
            </a:fld>
            <a:endParaRPr lang="lt-LT"/>
          </a:p>
        </p:txBody>
      </p:sp>
    </p:spTree>
    <p:extLst>
      <p:ext uri="{BB962C8B-B14F-4D97-AF65-F5344CB8AC3E}">
        <p14:creationId xmlns:p14="http://schemas.microsoft.com/office/powerpoint/2010/main" val="2911121997"/>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12625-FF36-36BE-DA6B-B5A40BB02C35}"/>
              </a:ext>
            </a:extLst>
          </p:cNvPr>
          <p:cNvSpPr>
            <a:spLocks noGrp="1"/>
          </p:cNvSpPr>
          <p:nvPr>
            <p:ph type="ctrTitle"/>
          </p:nvPr>
        </p:nvSpPr>
        <p:spPr/>
        <p:txBody>
          <a:bodyPr>
            <a:normAutofit fontScale="90000"/>
          </a:bodyPr>
          <a:lstStyle/>
          <a:p>
            <a:r>
              <a:rPr lang="lt-LT" b="1" dirty="0">
                <a:solidFill>
                  <a:schemeClr val="bg1"/>
                </a:solidFill>
                <a:latin typeface="Bookman Old Style" panose="02050604050505020204" pitchFamily="18" charset="0"/>
              </a:rPr>
              <a:t>Asociacija Moterų veiklos inovacijų centras</a:t>
            </a:r>
          </a:p>
        </p:txBody>
      </p:sp>
      <p:sp>
        <p:nvSpPr>
          <p:cNvPr id="3" name="Subtitle 2">
            <a:extLst>
              <a:ext uri="{FF2B5EF4-FFF2-40B4-BE49-F238E27FC236}">
                <a16:creationId xmlns:a16="http://schemas.microsoft.com/office/drawing/2014/main" id="{0D0B5C26-79D8-9FB1-505D-15AE14E74B52}"/>
              </a:ext>
            </a:extLst>
          </p:cNvPr>
          <p:cNvSpPr>
            <a:spLocks noGrp="1"/>
          </p:cNvSpPr>
          <p:nvPr>
            <p:ph type="subTitle" idx="1"/>
          </p:nvPr>
        </p:nvSpPr>
        <p:spPr/>
        <p:txBody>
          <a:bodyPr/>
          <a:lstStyle/>
          <a:p>
            <a:r>
              <a:rPr lang="lt-LT" dirty="0">
                <a:solidFill>
                  <a:schemeClr val="bg1"/>
                </a:solidFill>
                <a:latin typeface="Bookman Old Style" panose="02050604050505020204" pitchFamily="18" charset="0"/>
              </a:rPr>
              <a:t>2023 m. SKPC KOKYBĖS VERTINIMAS </a:t>
            </a:r>
          </a:p>
        </p:txBody>
      </p:sp>
      <p:pic>
        <p:nvPicPr>
          <p:cNvPr id="1026" name="Paveikslėlis 2" descr="logo_mvic_mc">
            <a:extLst>
              <a:ext uri="{FF2B5EF4-FFF2-40B4-BE49-F238E27FC236}">
                <a16:creationId xmlns:a16="http://schemas.microsoft.com/office/drawing/2014/main" id="{2ACFC605-5E4B-A632-5123-8ABEE572C9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4555" y="563173"/>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4690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730B6E3-D774-063B-8D5B-34D32A3808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6C4591-D635-B057-1C1B-B1172E30EF20}"/>
              </a:ext>
            </a:extLst>
          </p:cNvPr>
          <p:cNvSpPr>
            <a:spLocks noGrp="1"/>
          </p:cNvSpPr>
          <p:nvPr>
            <p:ph type="title"/>
          </p:nvPr>
        </p:nvSpPr>
        <p:spPr>
          <a:xfrm>
            <a:off x="605562" y="1889356"/>
            <a:ext cx="4114395" cy="2821923"/>
          </a:xfrm>
        </p:spPr>
        <p:txBody>
          <a:bodyPr>
            <a:noAutofit/>
          </a:bodyPr>
          <a:lstStyle/>
          <a:p>
            <a:r>
              <a:rPr lang="lt-LT" sz="3000" dirty="0">
                <a:solidFill>
                  <a:schemeClr val="tx2"/>
                </a:solidFill>
                <a:latin typeface="Bookman Old Style" panose="02050604050505020204" pitchFamily="18" charset="0"/>
              </a:rPr>
              <a:t>III dimensija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Orientacija į individualius klientės/-o poreikius</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Klientų pasitenkinimo apklausos apžvalga</a:t>
            </a:r>
          </a:p>
        </p:txBody>
      </p:sp>
      <p:sp>
        <p:nvSpPr>
          <p:cNvPr id="20" name="TextBox 19">
            <a:extLst>
              <a:ext uri="{FF2B5EF4-FFF2-40B4-BE49-F238E27FC236}">
                <a16:creationId xmlns:a16="http://schemas.microsoft.com/office/drawing/2014/main" id="{DEE101FD-14B7-FAAC-3B4A-622597CAA95F}"/>
              </a:ext>
            </a:extLst>
          </p:cNvPr>
          <p:cNvSpPr txBox="1"/>
          <p:nvPr/>
        </p:nvSpPr>
        <p:spPr>
          <a:xfrm>
            <a:off x="3536303" y="286179"/>
            <a:ext cx="5411755" cy="615553"/>
          </a:xfrm>
          <a:prstGeom prst="rect">
            <a:avLst/>
          </a:prstGeom>
          <a:noFill/>
        </p:spPr>
        <p:txBody>
          <a:bodyPr wrap="square" rtlCol="0">
            <a:spAutoFit/>
          </a:bodyPr>
          <a:lstStyle/>
          <a:p>
            <a:r>
              <a:rPr lang="lt-LT" sz="1600" dirty="0">
                <a:latin typeface="Bookman Old Style" panose="02050604050505020204" pitchFamily="18" charset="0"/>
              </a:rPr>
              <a:t>Klausimyną užpildė dvylika klienčių/-tų</a:t>
            </a:r>
          </a:p>
          <a:p>
            <a:endParaRPr lang="lt-LT" dirty="0"/>
          </a:p>
        </p:txBody>
      </p:sp>
      <p:graphicFrame>
        <p:nvGraphicFramePr>
          <p:cNvPr id="3" name="Chart 2">
            <a:extLst>
              <a:ext uri="{FF2B5EF4-FFF2-40B4-BE49-F238E27FC236}">
                <a16:creationId xmlns:a16="http://schemas.microsoft.com/office/drawing/2014/main" id="{769707C3-CBA2-D11E-05BC-16A11FEA39BB}"/>
              </a:ext>
            </a:extLst>
          </p:cNvPr>
          <p:cNvGraphicFramePr>
            <a:graphicFrameLocks/>
          </p:cNvGraphicFramePr>
          <p:nvPr>
            <p:extLst>
              <p:ext uri="{D42A27DB-BD31-4B8C-83A1-F6EECF244321}">
                <p14:modId xmlns:p14="http://schemas.microsoft.com/office/powerpoint/2010/main" val="3357213714"/>
              </p:ext>
            </p:extLst>
          </p:nvPr>
        </p:nvGraphicFramePr>
        <p:xfrm>
          <a:off x="5165335" y="847898"/>
          <a:ext cx="5411755" cy="320421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86D3B679-C450-16CA-B06D-CD985C86B912}"/>
              </a:ext>
            </a:extLst>
          </p:cNvPr>
          <p:cNvSpPr txBox="1"/>
          <p:nvPr/>
        </p:nvSpPr>
        <p:spPr>
          <a:xfrm>
            <a:off x="5187197" y="3967495"/>
            <a:ext cx="6839962" cy="338554"/>
          </a:xfrm>
          <a:prstGeom prst="rect">
            <a:avLst/>
          </a:prstGeom>
          <a:noFill/>
        </p:spPr>
        <p:txBody>
          <a:bodyPr wrap="square" rtlCol="0">
            <a:spAutoFit/>
          </a:bodyPr>
          <a:lstStyle/>
          <a:p>
            <a:r>
              <a:rPr lang="lt-LT" sz="1600" dirty="0">
                <a:latin typeface="Bookman Old Style" panose="02050604050505020204" pitchFamily="18" charset="0"/>
              </a:rPr>
              <a:t>Klienčių/-tų komentarai:</a:t>
            </a:r>
          </a:p>
        </p:txBody>
      </p:sp>
      <p:sp>
        <p:nvSpPr>
          <p:cNvPr id="9" name="TextBox 8">
            <a:extLst>
              <a:ext uri="{FF2B5EF4-FFF2-40B4-BE49-F238E27FC236}">
                <a16:creationId xmlns:a16="http://schemas.microsoft.com/office/drawing/2014/main" id="{8A85D384-D451-8B46-A0E4-0E3B5141FB30}"/>
              </a:ext>
            </a:extLst>
          </p:cNvPr>
          <p:cNvSpPr txBox="1"/>
          <p:nvPr/>
        </p:nvSpPr>
        <p:spPr>
          <a:xfrm>
            <a:off x="4637367" y="4878010"/>
            <a:ext cx="7295693" cy="338554"/>
          </a:xfrm>
          <a:prstGeom prst="rect">
            <a:avLst/>
          </a:prstGeom>
          <a:noFill/>
        </p:spPr>
        <p:txBody>
          <a:bodyPr wrap="square" rtlCol="0">
            <a:spAutoFit/>
          </a:bodyPr>
          <a:lstStyle/>
          <a:p>
            <a:r>
              <a:rPr lang="lt-LT" sz="1600" dirty="0">
                <a:latin typeface="Bookman Old Style" panose="02050604050505020204" pitchFamily="18" charset="0"/>
              </a:rPr>
              <a:t>„Sureaguota į situaciją labai operatyviai. Ačiū!“</a:t>
            </a:r>
          </a:p>
        </p:txBody>
      </p:sp>
      <p:sp>
        <p:nvSpPr>
          <p:cNvPr id="13" name="TextBox 12">
            <a:extLst>
              <a:ext uri="{FF2B5EF4-FFF2-40B4-BE49-F238E27FC236}">
                <a16:creationId xmlns:a16="http://schemas.microsoft.com/office/drawing/2014/main" id="{9E786597-908A-A923-AEFA-16D91EC63100}"/>
              </a:ext>
            </a:extLst>
          </p:cNvPr>
          <p:cNvSpPr txBox="1"/>
          <p:nvPr/>
        </p:nvSpPr>
        <p:spPr>
          <a:xfrm>
            <a:off x="4607397" y="5132939"/>
            <a:ext cx="6974980" cy="1569660"/>
          </a:xfrm>
          <a:prstGeom prst="rect">
            <a:avLst/>
          </a:prstGeom>
          <a:noFill/>
        </p:spPr>
        <p:txBody>
          <a:bodyPr wrap="square" rtlCol="0">
            <a:spAutoFit/>
          </a:bodyPr>
          <a:lstStyle/>
          <a:p>
            <a:r>
              <a:rPr lang="lt-LT" sz="1600" dirty="0">
                <a:latin typeface="Bookman Old Style" panose="02050604050505020204" pitchFamily="18" charset="0"/>
              </a:rPr>
              <a:t>„Netikėtai nuoširdus palaikymas. Dėkoju.“</a:t>
            </a:r>
          </a:p>
          <a:p>
            <a:r>
              <a:rPr lang="lt-LT" sz="1600" dirty="0">
                <a:latin typeface="Bookman Old Style" panose="02050604050505020204" pitchFamily="18" charset="0"/>
              </a:rPr>
              <a:t>„Suteikta išsami informacija padėjo susigaudyti situacijoje.“</a:t>
            </a:r>
          </a:p>
          <a:p>
            <a:r>
              <a:rPr lang="lt-LT" sz="1600" dirty="0">
                <a:latin typeface="Bookman Old Style" panose="02050604050505020204" pitchFamily="18" charset="0"/>
              </a:rPr>
              <a:t>„Betarpiškas bendravimas.“</a:t>
            </a:r>
          </a:p>
          <a:p>
            <a:r>
              <a:rPr lang="lt-LT" sz="1600" dirty="0">
                <a:latin typeface="Bookman Old Style" panose="02050604050505020204" pitchFamily="18" charset="0"/>
              </a:rPr>
              <a:t>„Psichologė padėjo suprasti, kaip AŠ toliau noriu gyventi.“</a:t>
            </a:r>
          </a:p>
          <a:p>
            <a:r>
              <a:rPr lang="lt-LT" sz="1600" dirty="0">
                <a:latin typeface="Bookman Old Style" panose="02050604050505020204" pitchFamily="18" charset="0"/>
              </a:rPr>
              <a:t>„Psichologė įsijautė į mano situaciją. Jos įžvalgos padeda ieškoti atsakymų.“</a:t>
            </a:r>
          </a:p>
        </p:txBody>
      </p:sp>
      <p:sp>
        <p:nvSpPr>
          <p:cNvPr id="19" name="TextBox 18">
            <a:extLst>
              <a:ext uri="{FF2B5EF4-FFF2-40B4-BE49-F238E27FC236}">
                <a16:creationId xmlns:a16="http://schemas.microsoft.com/office/drawing/2014/main" id="{59E0A2F2-ED3B-FE18-8561-5A511D93C9B9}"/>
              </a:ext>
            </a:extLst>
          </p:cNvPr>
          <p:cNvSpPr txBox="1"/>
          <p:nvPr/>
        </p:nvSpPr>
        <p:spPr>
          <a:xfrm>
            <a:off x="4607397" y="4376586"/>
            <a:ext cx="7419762" cy="861774"/>
          </a:xfrm>
          <a:prstGeom prst="rect">
            <a:avLst/>
          </a:prstGeom>
          <a:noFill/>
        </p:spPr>
        <p:txBody>
          <a:bodyPr wrap="square" rtlCol="0">
            <a:spAutoFit/>
          </a:bodyPr>
          <a:lstStyle/>
          <a:p>
            <a:r>
              <a:rPr lang="lt-LT" dirty="0"/>
              <a:t>„</a:t>
            </a:r>
            <a:r>
              <a:rPr lang="lt-LT" sz="1600" dirty="0">
                <a:latin typeface="Bookman Old Style" panose="02050604050505020204" pitchFamily="18" charset="0"/>
              </a:rPr>
              <a:t>Dėka centro teisininkės </a:t>
            </a:r>
            <a:r>
              <a:rPr lang="lt-LT" sz="1600" dirty="0" smtClean="0">
                <a:latin typeface="Bookman Old Style" panose="02050604050505020204" pitchFamily="18" charset="0"/>
              </a:rPr>
              <a:t>kompetencijos </a:t>
            </a:r>
            <a:r>
              <a:rPr lang="lt-LT" sz="1600" dirty="0" smtClean="0">
                <a:latin typeface="Bookman Old Style" panose="02050604050505020204" pitchFamily="18" charset="0"/>
              </a:rPr>
              <a:t>buvo </a:t>
            </a:r>
            <a:r>
              <a:rPr lang="lt-LT" sz="1600" dirty="0" smtClean="0">
                <a:latin typeface="Bookman Old Style" panose="02050604050505020204" pitchFamily="18" charset="0"/>
              </a:rPr>
              <a:t>greitai paruošti </a:t>
            </a:r>
            <a:r>
              <a:rPr lang="lt-LT" sz="1600" dirty="0">
                <a:latin typeface="Bookman Old Style" panose="02050604050505020204" pitchFamily="18" charset="0"/>
              </a:rPr>
              <a:t>procesiniai </a:t>
            </a:r>
            <a:r>
              <a:rPr lang="lt-LT" sz="1600" dirty="0" smtClean="0">
                <a:latin typeface="Bookman Old Style" panose="02050604050505020204" pitchFamily="18" charset="0"/>
              </a:rPr>
              <a:t>dokumentai, kurie </a:t>
            </a:r>
            <a:r>
              <a:rPr lang="lt-LT" sz="1600" dirty="0">
                <a:latin typeface="Bookman Old Style" panose="02050604050505020204" pitchFamily="18" charset="0"/>
              </a:rPr>
              <a:t>padėjo ir baudžiamojoje ir civilinėje bylose“</a:t>
            </a:r>
          </a:p>
        </p:txBody>
      </p:sp>
    </p:spTree>
    <p:extLst>
      <p:ext uri="{BB962C8B-B14F-4D97-AF65-F5344CB8AC3E}">
        <p14:creationId xmlns:p14="http://schemas.microsoft.com/office/powerpoint/2010/main" val="2080312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65A7B0-6721-2EB6-5650-FF3569347D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8BF2A0-7A5A-6910-6497-6E880F53E370}"/>
              </a:ext>
            </a:extLst>
          </p:cNvPr>
          <p:cNvSpPr>
            <a:spLocks noGrp="1"/>
          </p:cNvSpPr>
          <p:nvPr>
            <p:ph type="title"/>
          </p:nvPr>
        </p:nvSpPr>
        <p:spPr>
          <a:xfrm>
            <a:off x="635841" y="1350406"/>
            <a:ext cx="4002771" cy="3445652"/>
          </a:xfrm>
        </p:spPr>
        <p:txBody>
          <a:bodyPr>
            <a:normAutofit fontScale="90000"/>
          </a:bodyPr>
          <a:lstStyle/>
          <a:p>
            <a:r>
              <a:rPr lang="lt-LT" sz="3600" dirty="0">
                <a:solidFill>
                  <a:schemeClr val="tx2"/>
                </a:solidFill>
              </a:rPr>
              <a:t/>
            </a:r>
            <a:br>
              <a:rPr lang="lt-LT" sz="3600" dirty="0">
                <a:solidFill>
                  <a:schemeClr val="tx2"/>
                </a:solidFill>
              </a:rPr>
            </a:br>
            <a:r>
              <a:rPr lang="lt-LT" sz="3300" dirty="0">
                <a:solidFill>
                  <a:schemeClr val="tx2"/>
                </a:solidFill>
                <a:latin typeface="Bookman Old Style" panose="02050604050505020204" pitchFamily="18" charset="0"/>
              </a:rPr>
              <a:t>III dimensija </a:t>
            </a:r>
            <a:br>
              <a:rPr lang="lt-LT" sz="3300" dirty="0">
                <a:solidFill>
                  <a:schemeClr val="tx2"/>
                </a:solidFill>
                <a:latin typeface="Bookman Old Style" panose="02050604050505020204" pitchFamily="18" charset="0"/>
              </a:rPr>
            </a:br>
            <a:r>
              <a:rPr lang="lt-LT" sz="3300" dirty="0">
                <a:solidFill>
                  <a:schemeClr val="tx2"/>
                </a:solidFill>
                <a:latin typeface="Bookman Old Style" panose="02050604050505020204" pitchFamily="18" charset="0"/>
              </a:rPr>
              <a:t/>
            </a:r>
            <a:br>
              <a:rPr lang="lt-LT" sz="3300" dirty="0">
                <a:solidFill>
                  <a:schemeClr val="tx2"/>
                </a:solidFill>
                <a:latin typeface="Bookman Old Style" panose="02050604050505020204" pitchFamily="18" charset="0"/>
              </a:rPr>
            </a:br>
            <a:r>
              <a:rPr lang="lt-LT" sz="3300" dirty="0">
                <a:solidFill>
                  <a:schemeClr val="tx2"/>
                </a:solidFill>
                <a:latin typeface="Bookman Old Style" panose="02050604050505020204" pitchFamily="18" charset="0"/>
              </a:rPr>
              <a:t>Orientacija į individualius klientės/-o poreikius</a:t>
            </a:r>
            <a:br>
              <a:rPr lang="lt-LT" sz="3300" dirty="0">
                <a:solidFill>
                  <a:schemeClr val="tx2"/>
                </a:solidFill>
                <a:latin typeface="Bookman Old Style" panose="02050604050505020204" pitchFamily="18" charset="0"/>
              </a:rPr>
            </a:br>
            <a:r>
              <a:rPr lang="lt-LT" sz="3300" dirty="0">
                <a:solidFill>
                  <a:schemeClr val="tx2"/>
                </a:solidFill>
                <a:latin typeface="Bookman Old Style" panose="02050604050505020204" pitchFamily="18" charset="0"/>
              </a:rPr>
              <a:t>Klientų pasitenkinimo apklausos išvados</a:t>
            </a:r>
          </a:p>
        </p:txBody>
      </p:sp>
      <p:sp>
        <p:nvSpPr>
          <p:cNvPr id="4" name="TextBox 3">
            <a:extLst>
              <a:ext uri="{FF2B5EF4-FFF2-40B4-BE49-F238E27FC236}">
                <a16:creationId xmlns:a16="http://schemas.microsoft.com/office/drawing/2014/main" id="{5FE60C7A-E28C-9435-2314-19D0BF98575B}"/>
              </a:ext>
            </a:extLst>
          </p:cNvPr>
          <p:cNvSpPr txBox="1"/>
          <p:nvPr/>
        </p:nvSpPr>
        <p:spPr>
          <a:xfrm>
            <a:off x="5914892" y="5088180"/>
            <a:ext cx="5939846" cy="584775"/>
          </a:xfrm>
          <a:prstGeom prst="rect">
            <a:avLst/>
          </a:prstGeom>
          <a:noFill/>
          <a:ln>
            <a:solidFill>
              <a:schemeClr val="tx1"/>
            </a:solidFill>
          </a:ln>
        </p:spPr>
        <p:txBody>
          <a:bodyPr wrap="square" rtlCol="0">
            <a:spAutoFit/>
          </a:bodyPr>
          <a:lstStyle/>
          <a:p>
            <a:r>
              <a:rPr lang="lt-LT" sz="1600" dirty="0">
                <a:effectLst/>
                <a:latin typeface="Bookman Old Style" panose="02050604050505020204" pitchFamily="18" charset="0"/>
                <a:ea typeface="Calibri" panose="020F0502020204030204" pitchFamily="34" charset="0"/>
              </a:rPr>
              <a:t>2024 metų siekiamybė apklausti didesnį klientų kiekį ir turėti 100</a:t>
            </a:r>
            <a:r>
              <a:rPr lang="en-US" sz="1600" dirty="0">
                <a:effectLst/>
                <a:latin typeface="Bookman Old Style" panose="02050604050505020204" pitchFamily="18" charset="0"/>
                <a:ea typeface="Calibri" panose="020F0502020204030204" pitchFamily="34" charset="0"/>
              </a:rPr>
              <a:t>% </a:t>
            </a:r>
            <a:r>
              <a:rPr lang="lt-LT" sz="1600" dirty="0">
                <a:effectLst/>
                <a:latin typeface="Bookman Old Style" panose="02050604050505020204" pitchFamily="18" charset="0"/>
                <a:ea typeface="Calibri" panose="020F0502020204030204" pitchFamily="34" charset="0"/>
              </a:rPr>
              <a:t>įvertinimą.</a:t>
            </a:r>
            <a:endParaRPr lang="lt-LT" sz="1600" dirty="0">
              <a:latin typeface="Bookman Old Style" panose="02050604050505020204" pitchFamily="18" charset="0"/>
            </a:endParaRPr>
          </a:p>
        </p:txBody>
      </p:sp>
      <p:sp>
        <p:nvSpPr>
          <p:cNvPr id="6" name="TextBox 5">
            <a:extLst>
              <a:ext uri="{FF2B5EF4-FFF2-40B4-BE49-F238E27FC236}">
                <a16:creationId xmlns:a16="http://schemas.microsoft.com/office/drawing/2014/main" id="{7258CE85-7B5F-BC1B-490C-B0346D88423F}"/>
              </a:ext>
            </a:extLst>
          </p:cNvPr>
          <p:cNvSpPr txBox="1"/>
          <p:nvPr/>
        </p:nvSpPr>
        <p:spPr>
          <a:xfrm>
            <a:off x="5833725" y="477634"/>
            <a:ext cx="6021013" cy="4278094"/>
          </a:xfrm>
          <a:prstGeom prst="rect">
            <a:avLst/>
          </a:prstGeom>
          <a:noFill/>
        </p:spPr>
        <p:txBody>
          <a:bodyPr wrap="square" rtlCol="0">
            <a:spAutoFit/>
          </a:bodyPr>
          <a:lstStyle/>
          <a:p>
            <a:r>
              <a:rPr lang="lt-LT" sz="1600" dirty="0">
                <a:latin typeface="Bookman Old Style" panose="02050604050505020204" pitchFamily="18" charset="0"/>
              </a:rPr>
              <a:t>SKPC kokybės metodikos </a:t>
            </a:r>
            <a:r>
              <a:rPr lang="lt-LT" sz="1600" b="1" dirty="0">
                <a:latin typeface="Bookman Old Style" panose="02050604050505020204" pitchFamily="18" charset="0"/>
              </a:rPr>
              <a:t>Bazinė reikšmė:</a:t>
            </a:r>
          </a:p>
          <a:p>
            <a:r>
              <a:rPr lang="lt-LT" sz="1600" dirty="0">
                <a:latin typeface="Bookman Old Style" panose="02050604050505020204" pitchFamily="18" charset="0"/>
              </a:rPr>
              <a:t>Ne mažiau kaip 90 % klientų atsakymų, pasirenkant 3-5  klientų apklausos klausimyno atsakymus.</a:t>
            </a:r>
          </a:p>
          <a:p>
            <a:r>
              <a:rPr lang="lt-LT" sz="1600" b="1" dirty="0">
                <a:latin typeface="Bookman Old Style" panose="02050604050505020204" pitchFamily="18" charset="0"/>
              </a:rPr>
              <a:t>Siektina reikšmė </a:t>
            </a:r>
            <a:r>
              <a:rPr lang="lt-LT" sz="1600" dirty="0">
                <a:latin typeface="Bookman Old Style" panose="02050604050505020204" pitchFamily="18" charset="0"/>
              </a:rPr>
              <a:t>– 100 % klientų klientų pasitenkinimo anketoje atsakymų, pasirenkant 3-5 punktus.</a:t>
            </a:r>
          </a:p>
          <a:p>
            <a:endParaRPr lang="lt-LT" dirty="0"/>
          </a:p>
          <a:p>
            <a:endParaRPr lang="lt-LT" sz="1800" dirty="0"/>
          </a:p>
          <a:p>
            <a:endParaRPr lang="lt-LT" sz="1800" dirty="0"/>
          </a:p>
          <a:p>
            <a:endParaRPr lang="lt-LT" dirty="0"/>
          </a:p>
          <a:p>
            <a:endParaRPr lang="lt-LT" sz="1800" dirty="0"/>
          </a:p>
          <a:p>
            <a:endParaRPr lang="lt-LT" dirty="0"/>
          </a:p>
          <a:p>
            <a:endParaRPr lang="lt-LT" sz="1800" dirty="0"/>
          </a:p>
          <a:p>
            <a:r>
              <a:rPr lang="lt-LT" sz="1600" b="1" dirty="0">
                <a:latin typeface="Bookman Old Style" panose="02050604050505020204" pitchFamily="18" charset="0"/>
              </a:rPr>
              <a:t>2023 m. apklausos rezultatai:</a:t>
            </a:r>
          </a:p>
          <a:p>
            <a:r>
              <a:rPr lang="lt-LT" sz="1600" dirty="0">
                <a:latin typeface="Bookman Old Style" panose="02050604050505020204" pitchFamily="18" charset="0"/>
              </a:rPr>
              <a:t>100</a:t>
            </a:r>
            <a:r>
              <a:rPr lang="en-US" sz="1600" dirty="0">
                <a:latin typeface="Bookman Old Style" panose="02050604050505020204" pitchFamily="18" charset="0"/>
              </a:rPr>
              <a:t> % klient</a:t>
            </a:r>
            <a:r>
              <a:rPr lang="lt-LT" sz="1600" dirty="0">
                <a:latin typeface="Bookman Old Style" panose="02050604050505020204" pitchFamily="18" charset="0"/>
              </a:rPr>
              <a:t>ų pasirinko 4-5 atsakymus, todėl vertinama, kad suteikta pagalba labai aukštos kokybės.</a:t>
            </a:r>
          </a:p>
          <a:p>
            <a:endParaRPr lang="lt-LT" dirty="0"/>
          </a:p>
        </p:txBody>
      </p:sp>
      <p:pic>
        <p:nvPicPr>
          <p:cNvPr id="19" name="Graphic 18" descr="Exclamation mark with solid fill">
            <a:extLst>
              <a:ext uri="{FF2B5EF4-FFF2-40B4-BE49-F238E27FC236}">
                <a16:creationId xmlns:a16="http://schemas.microsoft.com/office/drawing/2014/main" id="{1D37DEDD-4F80-0F22-034B-AD7058EDE368}"/>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5287194" y="4999175"/>
            <a:ext cx="808806" cy="748536"/>
          </a:xfrm>
          <a:prstGeom prst="rect">
            <a:avLst/>
          </a:prstGeom>
        </p:spPr>
      </p:pic>
      <p:pic>
        <p:nvPicPr>
          <p:cNvPr id="3" name="Paveikslėlis 2" descr="logo_mvic_mc">
            <a:extLst>
              <a:ext uri="{FF2B5EF4-FFF2-40B4-BE49-F238E27FC236}">
                <a16:creationId xmlns:a16="http://schemas.microsoft.com/office/drawing/2014/main" id="{E9E5234D-D68D-5582-EB7C-1E4FD3180F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734" y="5001949"/>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aveikslėlis 8">
            <a:extLst>
              <a:ext uri="{FF2B5EF4-FFF2-40B4-BE49-F238E27FC236}">
                <a16:creationId xmlns:a16="http://schemas.microsoft.com/office/drawing/2014/main" id="{D133B742-790B-C37C-85C7-CEEABD9DA378}"/>
              </a:ext>
            </a:extLst>
          </p:cNvPr>
          <p:cNvPicPr>
            <a:picLocks noChangeAspect="1"/>
          </p:cNvPicPr>
          <p:nvPr/>
        </p:nvPicPr>
        <p:blipFill>
          <a:blip r:embed="rId5"/>
          <a:stretch>
            <a:fillRect/>
          </a:stretch>
        </p:blipFill>
        <p:spPr>
          <a:xfrm>
            <a:off x="5914892" y="1968718"/>
            <a:ext cx="1925352" cy="1551580"/>
          </a:xfrm>
          <a:prstGeom prst="rect">
            <a:avLst/>
          </a:prstGeom>
        </p:spPr>
      </p:pic>
    </p:spTree>
    <p:extLst>
      <p:ext uri="{BB962C8B-B14F-4D97-AF65-F5344CB8AC3E}">
        <p14:creationId xmlns:p14="http://schemas.microsoft.com/office/powerpoint/2010/main" val="1101302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EB53A0-B144-4AB7-A536-B3CD0A15A3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C8A916-2040-349B-C2DB-F391AC48A7E9}"/>
              </a:ext>
            </a:extLst>
          </p:cNvPr>
          <p:cNvSpPr>
            <a:spLocks noGrp="1"/>
          </p:cNvSpPr>
          <p:nvPr>
            <p:ph type="title"/>
          </p:nvPr>
        </p:nvSpPr>
        <p:spPr>
          <a:xfrm>
            <a:off x="792162" y="752407"/>
            <a:ext cx="3739651" cy="3626032"/>
          </a:xfrm>
        </p:spPr>
        <p:txBody>
          <a:bodyPr>
            <a:normAutofit/>
          </a:bodyPr>
          <a:lstStyle/>
          <a:p>
            <a:r>
              <a:rPr lang="lt-LT" sz="3000" dirty="0">
                <a:solidFill>
                  <a:schemeClr val="tx2"/>
                </a:solidFill>
                <a:latin typeface="Bookman Old Style" panose="02050604050505020204" pitchFamily="18" charset="0"/>
              </a:rPr>
              <a:t>IV dimensija</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Tarpinstitucinis bendradarbiavimas</a:t>
            </a:r>
          </a:p>
        </p:txBody>
      </p:sp>
      <p:sp>
        <p:nvSpPr>
          <p:cNvPr id="3" name="TextBox 2">
            <a:extLst>
              <a:ext uri="{FF2B5EF4-FFF2-40B4-BE49-F238E27FC236}">
                <a16:creationId xmlns:a16="http://schemas.microsoft.com/office/drawing/2014/main" id="{FE75DAF6-C622-636F-78C6-744446FA6FA8}"/>
              </a:ext>
            </a:extLst>
          </p:cNvPr>
          <p:cNvSpPr txBox="1"/>
          <p:nvPr/>
        </p:nvSpPr>
        <p:spPr>
          <a:xfrm>
            <a:off x="4943033" y="840399"/>
            <a:ext cx="6575725" cy="6186309"/>
          </a:xfrm>
          <a:prstGeom prst="rect">
            <a:avLst/>
          </a:prstGeom>
          <a:noFill/>
        </p:spPr>
        <p:txBody>
          <a:bodyPr wrap="square" rtlCol="0">
            <a:spAutoFit/>
          </a:bodyPr>
          <a:lstStyle/>
          <a:p>
            <a:r>
              <a:rPr lang="lt-LT" sz="1600" b="1" dirty="0">
                <a:latin typeface="Bookman Old Style" panose="02050604050505020204" pitchFamily="18" charset="0"/>
                <a:ea typeface="+mj-ea"/>
                <a:cs typeface="+mj-cs"/>
              </a:rPr>
              <a:t>IV dimensijos rodikliai:</a:t>
            </a:r>
          </a:p>
          <a:p>
            <a:endParaRPr lang="lt-LT" sz="1600" b="1" dirty="0">
              <a:latin typeface="Bookman Old Style" panose="02050604050505020204" pitchFamily="18" charset="0"/>
              <a:ea typeface="+mj-ea"/>
              <a:cs typeface="+mj-cs"/>
            </a:endParaRPr>
          </a:p>
          <a:p>
            <a:r>
              <a:rPr lang="lt-LT" sz="1600" dirty="0">
                <a:latin typeface="Bookman Old Style" panose="02050604050505020204" pitchFamily="18" charset="0"/>
                <a:ea typeface="+mj-ea"/>
                <a:cs typeface="+mj-cs"/>
              </a:rPr>
              <a:t>      	</a:t>
            </a:r>
            <a:r>
              <a:rPr lang="lt-LT" sz="1600" b="1" dirty="0">
                <a:latin typeface="Bookman Old Style" panose="02050604050505020204" pitchFamily="18" charset="0"/>
                <a:ea typeface="+mj-ea"/>
                <a:cs typeface="+mj-cs"/>
              </a:rPr>
              <a:t>4.1.1. Bendradarbiavimo sutartys: </a:t>
            </a:r>
            <a:r>
              <a:rPr lang="lt-LT" sz="1600" dirty="0">
                <a:latin typeface="Bookman Old Style" panose="02050604050505020204" pitchFamily="18" charset="0"/>
                <a:ea typeface="+mj-ea"/>
                <a:cs typeface="+mj-cs"/>
              </a:rPr>
              <a:t>sudarytų   galiojančių bendradarbiavimo sutarčių susijusių su SKPC veikla, 	skaičius – 6 su savivaldybėmis, 1 su Šiaulių AVPK, 3   su socialinių paslaugų centrais (Radviliškio, Joniškio, Pakruojo), 2  su neįgaliųjų organizacijomis (Šiaulių m. neįgaliųjų draugija, Šiaulių m. kurčiųjų centru), 1 su ukrainiečių integracijos centru (VŠĮ „Malva</a:t>
            </a:r>
            <a:r>
              <a:rPr lang="lt-LT" sz="1600" dirty="0" smtClean="0">
                <a:latin typeface="Bookman Old Style" panose="02050604050505020204" pitchFamily="18" charset="0"/>
                <a:ea typeface="+mj-ea"/>
                <a:cs typeface="+mj-cs"/>
              </a:rPr>
              <a:t>“), 1 su VŠĮ Šiaulių reabilitacijos centru.</a:t>
            </a:r>
            <a:endParaRPr lang="lt-LT" sz="1600" dirty="0">
              <a:latin typeface="Bookman Old Style" panose="02050604050505020204" pitchFamily="18" charset="0"/>
              <a:ea typeface="+mj-ea"/>
              <a:cs typeface="+mj-cs"/>
            </a:endParaRPr>
          </a:p>
          <a:p>
            <a:r>
              <a:rPr lang="lt-LT" sz="1600" dirty="0">
                <a:latin typeface="Bookman Old Style" panose="02050604050505020204" pitchFamily="18" charset="0"/>
                <a:ea typeface="+mj-ea"/>
                <a:cs typeface="+mj-cs"/>
              </a:rPr>
              <a:t>Bazinė reikšmė pasiekta.</a:t>
            </a:r>
          </a:p>
          <a:p>
            <a:r>
              <a:rPr lang="lt-LT" sz="1600" dirty="0">
                <a:latin typeface="Bookman Old Style" panose="02050604050505020204" pitchFamily="18" charset="0"/>
                <a:ea typeface="+mj-ea"/>
                <a:cs typeface="+mj-cs"/>
              </a:rPr>
              <a:t>     	</a:t>
            </a:r>
            <a:r>
              <a:rPr lang="lt-LT" sz="1600" b="1" dirty="0">
                <a:latin typeface="Bookman Old Style" panose="02050604050505020204" pitchFamily="18" charset="0"/>
                <a:ea typeface="+mj-ea"/>
                <a:cs typeface="+mj-cs"/>
              </a:rPr>
              <a:t>4.2.1. Tarpinstitucinis dalyvavimas: </a:t>
            </a:r>
            <a:r>
              <a:rPr lang="lt-LT" sz="1600" dirty="0">
                <a:latin typeface="Bookman Old Style" panose="02050604050505020204" pitchFamily="18" charset="0"/>
                <a:ea typeface="+mj-ea"/>
                <a:cs typeface="+mj-cs"/>
              </a:rPr>
              <a:t>dalyvavimas savivaldybės smurto artimoje aplinkoje prevencijos komisijos veikloje – 100 %. Siektina reikšmė pasiekta.</a:t>
            </a:r>
          </a:p>
          <a:p>
            <a:r>
              <a:rPr lang="lt-LT" sz="1600" dirty="0">
                <a:latin typeface="Bookman Old Style" panose="02050604050505020204" pitchFamily="18" charset="0"/>
                <a:ea typeface="+mj-ea"/>
                <a:cs typeface="+mj-cs"/>
              </a:rPr>
              <a:t>     	</a:t>
            </a:r>
            <a:r>
              <a:rPr lang="lt-LT" sz="1600" b="1" dirty="0">
                <a:latin typeface="Bookman Old Style" panose="02050604050505020204" pitchFamily="18" charset="0"/>
                <a:ea typeface="+mj-ea"/>
                <a:cs typeface="+mj-cs"/>
              </a:rPr>
              <a:t>4.2.2. Tarpinstitucinis dalyvavimas: </a:t>
            </a:r>
            <a:r>
              <a:rPr lang="lt-LT" sz="1600" dirty="0">
                <a:latin typeface="Bookman Old Style" panose="02050604050505020204" pitchFamily="18" charset="0"/>
                <a:ea typeface="+mj-ea"/>
                <a:cs typeface="+mj-cs"/>
              </a:rPr>
              <a:t>dalyvavimas tarpinstituciniuose renginiuose (mokymai, prevenciniai renginiai ir t.t.) – 100 %. Siektina reikšmė pasiekta.</a:t>
            </a:r>
          </a:p>
          <a:p>
            <a:r>
              <a:rPr lang="lt-LT" sz="1600" dirty="0">
                <a:latin typeface="Bookman Old Style" panose="02050604050505020204" pitchFamily="18" charset="0"/>
                <a:ea typeface="+mj-ea"/>
                <a:cs typeface="+mj-cs"/>
              </a:rPr>
              <a:t>    	</a:t>
            </a:r>
            <a:r>
              <a:rPr lang="lt-LT" sz="1600" b="1" dirty="0">
                <a:latin typeface="Bookman Old Style" panose="02050604050505020204" pitchFamily="18" charset="0"/>
                <a:ea typeface="+mj-ea"/>
                <a:cs typeface="+mj-cs"/>
              </a:rPr>
              <a:t>4.3.1. Socialinių partnerių pasitenkinimas bendradarbiavimu: </a:t>
            </a:r>
            <a:r>
              <a:rPr lang="lt-LT" sz="1600" dirty="0">
                <a:latin typeface="Bookman Old Style" panose="02050604050505020204" pitchFamily="18" charset="0"/>
                <a:ea typeface="+mj-ea"/>
                <a:cs typeface="+mj-cs"/>
              </a:rPr>
              <a:t>pasitenkinimo vertinimas pagal patvirtintą klausimyną – </a:t>
            </a:r>
            <a:r>
              <a:rPr lang="lt-LT" sz="1600" dirty="0">
                <a:solidFill>
                  <a:srgbClr val="FF0000"/>
                </a:solidFill>
                <a:latin typeface="Bookman Old Style" panose="02050604050505020204" pitchFamily="18" charset="0"/>
                <a:ea typeface="+mj-ea"/>
                <a:cs typeface="+mj-cs"/>
              </a:rPr>
              <a:t>79,99 </a:t>
            </a:r>
            <a:r>
              <a:rPr lang="en-US" sz="1600" dirty="0">
                <a:solidFill>
                  <a:srgbClr val="FF0000"/>
                </a:solidFill>
                <a:latin typeface="Bookman Old Style" panose="02050604050505020204" pitchFamily="18" charset="0"/>
                <a:ea typeface="+mj-ea"/>
                <a:cs typeface="+mj-cs"/>
              </a:rPr>
              <a:t>%</a:t>
            </a:r>
          </a:p>
          <a:p>
            <a:r>
              <a:rPr lang="en-US" sz="1600" dirty="0" err="1">
                <a:latin typeface="Bookman Old Style" panose="02050604050505020204" pitchFamily="18" charset="0"/>
                <a:ea typeface="+mj-ea"/>
                <a:cs typeface="+mj-cs"/>
              </a:rPr>
              <a:t>Partneri</a:t>
            </a:r>
            <a:r>
              <a:rPr lang="lt-LT" sz="1600" dirty="0">
                <a:latin typeface="Bookman Old Style" panose="02050604050505020204" pitchFamily="18" charset="0"/>
                <a:ea typeface="+mj-ea"/>
                <a:cs typeface="+mj-cs"/>
              </a:rPr>
              <a:t>ų atsakymų į klausimyną analizė pateikiama tolimesnėse skaidrėse.</a:t>
            </a:r>
          </a:p>
          <a:p>
            <a:endParaRPr lang="lt-LT" sz="2000" dirty="0">
              <a:ea typeface="+mj-ea"/>
              <a:cs typeface="+mj-cs"/>
            </a:endParaRPr>
          </a:p>
          <a:p>
            <a:endParaRPr lang="lt-LT" sz="2000" dirty="0">
              <a:ea typeface="+mj-ea"/>
              <a:cs typeface="+mj-cs"/>
            </a:endParaRPr>
          </a:p>
          <a:p>
            <a:endParaRPr lang="lt-LT" sz="2000" dirty="0">
              <a:solidFill>
                <a:schemeClr val="tx2"/>
              </a:solidFill>
              <a:ea typeface="+mj-ea"/>
              <a:cs typeface="+mj-cs"/>
            </a:endParaRPr>
          </a:p>
        </p:txBody>
      </p:sp>
      <p:pic>
        <p:nvPicPr>
          <p:cNvPr id="6" name="Paveikslėlis 2" descr="logo_mvic_mc">
            <a:extLst>
              <a:ext uri="{FF2B5EF4-FFF2-40B4-BE49-F238E27FC236}">
                <a16:creationId xmlns:a16="http://schemas.microsoft.com/office/drawing/2014/main" id="{AFD36068-4E52-F60C-9976-E21D73BFE5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734" y="5001949"/>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dyklė: į viršų 4">
            <a:extLst>
              <a:ext uri="{FF2B5EF4-FFF2-40B4-BE49-F238E27FC236}">
                <a16:creationId xmlns:a16="http://schemas.microsoft.com/office/drawing/2014/main" id="{A7F614AD-9B66-4355-8B0C-A5D0947C500E}"/>
              </a:ext>
            </a:extLst>
          </p:cNvPr>
          <p:cNvSpPr/>
          <p:nvPr/>
        </p:nvSpPr>
        <p:spPr>
          <a:xfrm>
            <a:off x="5224041" y="1365072"/>
            <a:ext cx="178705" cy="194184"/>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7" name="Rodyklė: į viršų 6">
            <a:extLst>
              <a:ext uri="{FF2B5EF4-FFF2-40B4-BE49-F238E27FC236}">
                <a16:creationId xmlns:a16="http://schemas.microsoft.com/office/drawing/2014/main" id="{6E2D06B4-D984-84FC-B17E-F7E8E891BC22}"/>
              </a:ext>
            </a:extLst>
          </p:cNvPr>
          <p:cNvSpPr/>
          <p:nvPr/>
        </p:nvSpPr>
        <p:spPr>
          <a:xfrm>
            <a:off x="5169344" y="3331908"/>
            <a:ext cx="178705" cy="194184"/>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8" name="Rodyklė: į viršų 7">
            <a:extLst>
              <a:ext uri="{FF2B5EF4-FFF2-40B4-BE49-F238E27FC236}">
                <a16:creationId xmlns:a16="http://schemas.microsoft.com/office/drawing/2014/main" id="{32ABC9F2-C5C2-5686-1FFA-BE4CD479B682}"/>
              </a:ext>
            </a:extLst>
          </p:cNvPr>
          <p:cNvSpPr/>
          <p:nvPr/>
        </p:nvSpPr>
        <p:spPr>
          <a:xfrm>
            <a:off x="5181920" y="4062876"/>
            <a:ext cx="178705" cy="194184"/>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10" name="Rodyklė: į viršų 9">
            <a:extLst>
              <a:ext uri="{FF2B5EF4-FFF2-40B4-BE49-F238E27FC236}">
                <a16:creationId xmlns:a16="http://schemas.microsoft.com/office/drawing/2014/main" id="{17B6EFDF-E99A-2382-78D1-89A30632171C}"/>
              </a:ext>
            </a:extLst>
          </p:cNvPr>
          <p:cNvSpPr/>
          <p:nvPr/>
        </p:nvSpPr>
        <p:spPr>
          <a:xfrm>
            <a:off x="5184795" y="4793844"/>
            <a:ext cx="178705" cy="194184"/>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Tree>
    <p:extLst>
      <p:ext uri="{BB962C8B-B14F-4D97-AF65-F5344CB8AC3E}">
        <p14:creationId xmlns:p14="http://schemas.microsoft.com/office/powerpoint/2010/main" val="2251633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EB53A0-B144-4AB7-A536-B3CD0A15A3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C8A916-2040-349B-C2DB-F391AC48A7E9}"/>
              </a:ext>
            </a:extLst>
          </p:cNvPr>
          <p:cNvSpPr>
            <a:spLocks noGrp="1"/>
          </p:cNvSpPr>
          <p:nvPr>
            <p:ph type="title"/>
          </p:nvPr>
        </p:nvSpPr>
        <p:spPr>
          <a:xfrm>
            <a:off x="682469" y="999179"/>
            <a:ext cx="3855720" cy="3083734"/>
          </a:xfrm>
        </p:spPr>
        <p:txBody>
          <a:bodyPr>
            <a:normAutofit/>
          </a:bodyPr>
          <a:lstStyle/>
          <a:p>
            <a:r>
              <a:rPr lang="lt-LT" sz="3000" dirty="0">
                <a:solidFill>
                  <a:schemeClr val="tx2"/>
                </a:solidFill>
                <a:latin typeface="Bookman Old Style" panose="02050604050505020204" pitchFamily="18" charset="0"/>
              </a:rPr>
              <a:t>IV dimensija</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Tarpinstitucinis bendradarbiavimas</a:t>
            </a:r>
          </a:p>
        </p:txBody>
      </p:sp>
      <p:sp>
        <p:nvSpPr>
          <p:cNvPr id="3" name="TextBox 2">
            <a:extLst>
              <a:ext uri="{FF2B5EF4-FFF2-40B4-BE49-F238E27FC236}">
                <a16:creationId xmlns:a16="http://schemas.microsoft.com/office/drawing/2014/main" id="{FE75DAF6-C622-636F-78C6-744446FA6FA8}"/>
              </a:ext>
            </a:extLst>
          </p:cNvPr>
          <p:cNvSpPr txBox="1"/>
          <p:nvPr/>
        </p:nvSpPr>
        <p:spPr>
          <a:xfrm>
            <a:off x="4961905" y="2331076"/>
            <a:ext cx="6420464" cy="2369880"/>
          </a:xfrm>
          <a:prstGeom prst="rect">
            <a:avLst/>
          </a:prstGeom>
          <a:noFill/>
        </p:spPr>
        <p:txBody>
          <a:bodyPr wrap="square" rtlCol="0">
            <a:spAutoFit/>
          </a:bodyPr>
          <a:lstStyle/>
          <a:p>
            <a:r>
              <a:rPr lang="lt-LT" sz="1600" dirty="0">
                <a:latin typeface="Bookman Old Style" panose="02050604050505020204" pitchFamily="18" charset="0"/>
                <a:ea typeface="+mj-ea"/>
                <a:cs typeface="+mj-cs"/>
              </a:rPr>
              <a:t>Klausimynas išsiųstas socialiniams partneriams:</a:t>
            </a:r>
          </a:p>
          <a:p>
            <a:endParaRPr lang="lt-LT" sz="1600" dirty="0">
              <a:latin typeface="Bookman Old Style" panose="02050604050505020204" pitchFamily="18" charset="0"/>
              <a:ea typeface="+mj-ea"/>
              <a:cs typeface="+mj-cs"/>
            </a:endParaRPr>
          </a:p>
          <a:p>
            <a:r>
              <a:rPr lang="lt-LT" sz="1600" dirty="0">
                <a:latin typeface="Bookman Old Style" panose="02050604050505020204" pitchFamily="18" charset="0"/>
                <a:ea typeface="+mj-ea"/>
                <a:cs typeface="+mj-cs"/>
              </a:rPr>
              <a:t>1.   Šiaulių apygardos prokuratūrai;</a:t>
            </a:r>
          </a:p>
          <a:p>
            <a:pPr marL="342900" indent="-342900">
              <a:buAutoNum type="arabicPeriod" startAt="2"/>
            </a:pPr>
            <a:r>
              <a:rPr lang="lt-LT" sz="1600" dirty="0">
                <a:latin typeface="Bookman Old Style" panose="02050604050505020204" pitchFamily="18" charset="0"/>
                <a:ea typeface="+mj-ea"/>
                <a:cs typeface="+mj-cs"/>
              </a:rPr>
              <a:t> Šiaulių apskrities socialinių paslaugų centrui;</a:t>
            </a:r>
          </a:p>
          <a:p>
            <a:pPr marL="342900" indent="-342900">
              <a:buAutoNum type="arabicPeriod" startAt="2"/>
            </a:pPr>
            <a:r>
              <a:rPr lang="lt-LT" sz="1600" dirty="0">
                <a:latin typeface="Bookman Old Style" panose="02050604050505020204" pitchFamily="18" charset="0"/>
                <a:ea typeface="+mj-ea"/>
                <a:cs typeface="+mj-cs"/>
              </a:rPr>
              <a:t> Šiaulių apskrities atvejo vadybininkams;</a:t>
            </a:r>
          </a:p>
          <a:p>
            <a:pPr marL="342900" indent="-342900">
              <a:buAutoNum type="arabicPeriod" startAt="2"/>
            </a:pPr>
            <a:r>
              <a:rPr lang="lt-LT" sz="1600" dirty="0">
                <a:latin typeface="Bookman Old Style" panose="02050604050505020204" pitchFamily="18" charset="0"/>
                <a:ea typeface="+mj-ea"/>
                <a:cs typeface="+mj-cs"/>
              </a:rPr>
              <a:t> Šiaulių apskrities VTAĮT;</a:t>
            </a:r>
          </a:p>
          <a:p>
            <a:pPr marL="342900" indent="-342900">
              <a:buAutoNum type="arabicPeriod" startAt="2"/>
            </a:pPr>
            <a:r>
              <a:rPr lang="lt-LT" sz="1600" dirty="0">
                <a:latin typeface="Bookman Old Style" panose="02050604050505020204" pitchFamily="18" charset="0"/>
                <a:ea typeface="+mj-ea"/>
                <a:cs typeface="+mj-cs"/>
              </a:rPr>
              <a:t> Apskrities savivaldybėms;</a:t>
            </a:r>
          </a:p>
          <a:p>
            <a:pPr marL="342900" indent="-342900">
              <a:buAutoNum type="arabicPeriod" startAt="2"/>
            </a:pPr>
            <a:r>
              <a:rPr lang="lt-LT" sz="1600" dirty="0">
                <a:latin typeface="Bookman Old Style" panose="02050604050505020204" pitchFamily="18" charset="0"/>
                <a:ea typeface="+mj-ea"/>
                <a:cs typeface="+mj-cs"/>
              </a:rPr>
              <a:t> Šiaulių AVPK.</a:t>
            </a:r>
          </a:p>
          <a:p>
            <a:endParaRPr lang="lt-LT" sz="2000" dirty="0">
              <a:solidFill>
                <a:schemeClr val="tx2"/>
              </a:solidFill>
              <a:ea typeface="+mj-ea"/>
              <a:cs typeface="+mj-cs"/>
            </a:endParaRPr>
          </a:p>
        </p:txBody>
      </p:sp>
      <p:pic>
        <p:nvPicPr>
          <p:cNvPr id="8" name="Paveikslėlis 2" descr="logo_mvic_mc">
            <a:extLst>
              <a:ext uri="{FF2B5EF4-FFF2-40B4-BE49-F238E27FC236}">
                <a16:creationId xmlns:a16="http://schemas.microsoft.com/office/drawing/2014/main" id="{08321BB2-50EA-597E-083C-2CFC6A28D7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734" y="5001949"/>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5412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7F3F9F-4753-FEDA-4946-66F53F3419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89746D-201B-8595-9E18-CFCB53958C56}"/>
              </a:ext>
            </a:extLst>
          </p:cNvPr>
          <p:cNvSpPr>
            <a:spLocks noGrp="1"/>
          </p:cNvSpPr>
          <p:nvPr>
            <p:ph type="title"/>
          </p:nvPr>
        </p:nvSpPr>
        <p:spPr>
          <a:xfrm>
            <a:off x="632454" y="949262"/>
            <a:ext cx="3855720" cy="3159491"/>
          </a:xfrm>
        </p:spPr>
        <p:txBody>
          <a:bodyPr>
            <a:normAutofit/>
          </a:bodyPr>
          <a:lstStyle/>
          <a:p>
            <a:r>
              <a:rPr lang="lt-LT" sz="3000" dirty="0">
                <a:solidFill>
                  <a:schemeClr val="tx2"/>
                </a:solidFill>
                <a:latin typeface="Bookman Old Style" panose="02050604050505020204" pitchFamily="18" charset="0"/>
              </a:rPr>
              <a:t>IV dimensija</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Tarpinstitucinis bendradarbiavimas</a:t>
            </a:r>
          </a:p>
        </p:txBody>
      </p:sp>
      <p:sp>
        <p:nvSpPr>
          <p:cNvPr id="8" name="TextBox 7">
            <a:extLst>
              <a:ext uri="{FF2B5EF4-FFF2-40B4-BE49-F238E27FC236}">
                <a16:creationId xmlns:a16="http://schemas.microsoft.com/office/drawing/2014/main" id="{4D52F074-F43F-B6A7-0183-80E4B045234F}"/>
              </a:ext>
            </a:extLst>
          </p:cNvPr>
          <p:cNvSpPr txBox="1"/>
          <p:nvPr/>
        </p:nvSpPr>
        <p:spPr>
          <a:xfrm>
            <a:off x="4561690" y="4869190"/>
            <a:ext cx="7542142" cy="1077218"/>
          </a:xfrm>
          <a:prstGeom prst="rect">
            <a:avLst/>
          </a:prstGeom>
          <a:noFill/>
          <a:ln>
            <a:solidFill>
              <a:schemeClr val="bg1"/>
            </a:solidFill>
          </a:ln>
        </p:spPr>
        <p:txBody>
          <a:bodyPr wrap="square" rtlCol="0">
            <a:spAutoFit/>
          </a:bodyPr>
          <a:lstStyle/>
          <a:p>
            <a:r>
              <a:rPr lang="lt-LT" sz="1600" dirty="0">
                <a:latin typeface="Bookman Old Style" panose="02050604050505020204" pitchFamily="18" charset="0"/>
              </a:rPr>
              <a:t> Traktuojame, kad bazinė reikšmė pasiekta, nes bendradarbiauti kartą per savaitę su 70</a:t>
            </a:r>
            <a:r>
              <a:rPr lang="en-US" sz="1600" dirty="0">
                <a:latin typeface="Bookman Old Style" panose="02050604050505020204" pitchFamily="18" charset="0"/>
              </a:rPr>
              <a:t>% </a:t>
            </a:r>
            <a:r>
              <a:rPr lang="en-US" sz="1600" dirty="0" err="1">
                <a:latin typeface="Bookman Old Style" panose="02050604050505020204" pitchFamily="18" charset="0"/>
              </a:rPr>
              <a:t>socialini</a:t>
            </a:r>
            <a:r>
              <a:rPr lang="lt-LT" sz="1600" dirty="0">
                <a:latin typeface="Bookman Old Style" panose="02050604050505020204" pitchFamily="18" charset="0"/>
              </a:rPr>
              <a:t>ų partnerių nėra realus rodiklis. Į Bazinę reikšmę </a:t>
            </a:r>
            <a:r>
              <a:rPr lang="lt-LT" sz="1600" dirty="0" smtClean="0">
                <a:latin typeface="Bookman Old Style" panose="02050604050505020204" pitchFamily="18" charset="0"/>
              </a:rPr>
              <a:t>įtraukėme </a:t>
            </a:r>
            <a:r>
              <a:rPr lang="lt-LT" sz="1600" dirty="0">
                <a:latin typeface="Bookman Old Style" panose="02050604050505020204" pitchFamily="18" charset="0"/>
              </a:rPr>
              <a:t>ir parnerius su kuriais bendradarbiaujame dažnai.</a:t>
            </a:r>
          </a:p>
          <a:p>
            <a:r>
              <a:rPr lang="lt-LT" sz="1600" dirty="0">
                <a:latin typeface="Bookman Old Style" panose="02050604050505020204" pitchFamily="18" charset="0"/>
              </a:rPr>
              <a:t>Yra poreikis tobulinti klausimynus.</a:t>
            </a:r>
            <a:endParaRPr lang="lt-LT" sz="1600" dirty="0"/>
          </a:p>
        </p:txBody>
      </p:sp>
      <p:pic>
        <p:nvPicPr>
          <p:cNvPr id="9" name="Graphic 8" descr="Exclamation mark with solid fill">
            <a:extLst>
              <a:ext uri="{FF2B5EF4-FFF2-40B4-BE49-F238E27FC236}">
                <a16:creationId xmlns:a16="http://schemas.microsoft.com/office/drawing/2014/main" id="{DE2BE0C8-51E9-83D7-5BA6-5C5215E563E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2900112" y="4958861"/>
            <a:ext cx="1588062" cy="1469724"/>
          </a:xfrm>
          <a:prstGeom prst="rect">
            <a:avLst/>
          </a:prstGeom>
        </p:spPr>
      </p:pic>
      <p:pic>
        <p:nvPicPr>
          <p:cNvPr id="3" name="Paveikslėlis 2" descr="logo_mvic_mc">
            <a:extLst>
              <a:ext uri="{FF2B5EF4-FFF2-40B4-BE49-F238E27FC236}">
                <a16:creationId xmlns:a16="http://schemas.microsoft.com/office/drawing/2014/main" id="{E07EC93A-9CEB-6DA3-E4F5-E2922F2DE0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734" y="5001949"/>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Diagrama 6">
            <a:extLst>
              <a:ext uri="{FF2B5EF4-FFF2-40B4-BE49-F238E27FC236}">
                <a16:creationId xmlns:a16="http://schemas.microsoft.com/office/drawing/2014/main" id="{F53A7E43-FE4D-10B3-05F1-67AB232FA7E1}"/>
              </a:ext>
            </a:extLst>
          </p:cNvPr>
          <p:cNvGraphicFramePr/>
          <p:nvPr>
            <p:extLst>
              <p:ext uri="{D42A27DB-BD31-4B8C-83A1-F6EECF244321}">
                <p14:modId xmlns:p14="http://schemas.microsoft.com/office/powerpoint/2010/main" val="1662390362"/>
              </p:ext>
            </p:extLst>
          </p:nvPr>
        </p:nvGraphicFramePr>
        <p:xfrm>
          <a:off x="5250230" y="1918681"/>
          <a:ext cx="5189674" cy="288343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906309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FDE2B6-5D63-866E-09F8-7DEDFCA1B49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4B86184-590B-3744-65AD-5608B8E3115A}"/>
              </a:ext>
            </a:extLst>
          </p:cNvPr>
          <p:cNvSpPr>
            <a:spLocks noGrp="1"/>
          </p:cNvSpPr>
          <p:nvPr>
            <p:ph type="title"/>
          </p:nvPr>
        </p:nvSpPr>
        <p:spPr>
          <a:xfrm>
            <a:off x="814239" y="55881"/>
            <a:ext cx="10515600" cy="1055819"/>
          </a:xfrm>
        </p:spPr>
        <p:txBody>
          <a:bodyPr>
            <a:normAutofit/>
          </a:bodyPr>
          <a:lstStyle/>
          <a:p>
            <a:r>
              <a:rPr lang="lt-LT" sz="3200" dirty="0">
                <a:solidFill>
                  <a:schemeClr val="tx2"/>
                </a:solidFill>
              </a:rPr>
              <a:t>IV dimensija. </a:t>
            </a:r>
            <a:r>
              <a:rPr lang="lt-LT" sz="3200" dirty="0">
                <a:solidFill>
                  <a:schemeClr val="tx2"/>
                </a:solidFill>
                <a:latin typeface="+mj-lt"/>
                <a:ea typeface="+mj-ea"/>
                <a:cs typeface="+mj-cs"/>
              </a:rPr>
              <a:t>Tarpinstitucinis bendradarbiavimas</a:t>
            </a:r>
            <a:endParaRPr lang="lt-LT" sz="3200" dirty="0"/>
          </a:p>
        </p:txBody>
      </p:sp>
      <p:sp>
        <p:nvSpPr>
          <p:cNvPr id="11" name="TextBox 10">
            <a:extLst>
              <a:ext uri="{FF2B5EF4-FFF2-40B4-BE49-F238E27FC236}">
                <a16:creationId xmlns:a16="http://schemas.microsoft.com/office/drawing/2014/main" id="{5102502C-B276-51F4-BAFF-34BCB5ECF62D}"/>
              </a:ext>
            </a:extLst>
          </p:cNvPr>
          <p:cNvSpPr txBox="1"/>
          <p:nvPr/>
        </p:nvSpPr>
        <p:spPr>
          <a:xfrm>
            <a:off x="513184" y="5766318"/>
            <a:ext cx="9815006" cy="646331"/>
          </a:xfrm>
          <a:prstGeom prst="rect">
            <a:avLst/>
          </a:prstGeom>
          <a:solidFill>
            <a:schemeClr val="tx2">
              <a:lumMod val="20000"/>
              <a:lumOff val="80000"/>
            </a:schemeClr>
          </a:solidFill>
        </p:spPr>
        <p:txBody>
          <a:bodyPr wrap="square" rtlCol="0">
            <a:spAutoFit/>
          </a:bodyPr>
          <a:lstStyle/>
          <a:p>
            <a:r>
              <a:rPr lang="lt-LT" dirty="0"/>
              <a:t>Į klausimą „Ar susidūrėte su problemomis bendradarbiaudami su SKPC, teikiant paslaugas asmenims, patiriantiems smurtą artimoje aplinkoje?“ visi respondentai atsakė 100 </a:t>
            </a:r>
            <a:r>
              <a:rPr lang="en-US" dirty="0"/>
              <a:t>% “NE”.</a:t>
            </a:r>
            <a:endParaRPr lang="lt-LT" dirty="0"/>
          </a:p>
        </p:txBody>
      </p:sp>
      <p:sp>
        <p:nvSpPr>
          <p:cNvPr id="5" name="TextBox 4">
            <a:extLst>
              <a:ext uri="{FF2B5EF4-FFF2-40B4-BE49-F238E27FC236}">
                <a16:creationId xmlns:a16="http://schemas.microsoft.com/office/drawing/2014/main" id="{6AA606E2-2D7D-75B7-7AA4-63058F4A8DDF}"/>
              </a:ext>
            </a:extLst>
          </p:cNvPr>
          <p:cNvSpPr txBox="1"/>
          <p:nvPr/>
        </p:nvSpPr>
        <p:spPr>
          <a:xfrm>
            <a:off x="624840" y="5047950"/>
            <a:ext cx="4625508" cy="307777"/>
          </a:xfrm>
          <a:prstGeom prst="rect">
            <a:avLst/>
          </a:prstGeom>
          <a:noFill/>
        </p:spPr>
        <p:txBody>
          <a:bodyPr wrap="square" rtlCol="0">
            <a:spAutoFit/>
          </a:bodyPr>
          <a:lstStyle/>
          <a:p>
            <a:endParaRPr lang="lt-LT" sz="1400" dirty="0"/>
          </a:p>
        </p:txBody>
      </p:sp>
      <p:graphicFrame>
        <p:nvGraphicFramePr>
          <p:cNvPr id="7" name="Diagrama 6">
            <a:extLst>
              <a:ext uri="{FF2B5EF4-FFF2-40B4-BE49-F238E27FC236}">
                <a16:creationId xmlns:a16="http://schemas.microsoft.com/office/drawing/2014/main" id="{EA7BF15B-DA1A-8E01-E6F8-E35A25E3922D}"/>
              </a:ext>
            </a:extLst>
          </p:cNvPr>
          <p:cNvGraphicFramePr/>
          <p:nvPr>
            <p:extLst>
              <p:ext uri="{D42A27DB-BD31-4B8C-83A1-F6EECF244321}">
                <p14:modId xmlns:p14="http://schemas.microsoft.com/office/powerpoint/2010/main" val="3857071794"/>
              </p:ext>
            </p:extLst>
          </p:nvPr>
        </p:nvGraphicFramePr>
        <p:xfrm>
          <a:off x="402600" y="1623683"/>
          <a:ext cx="4964807" cy="35599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Diagrama 15">
            <a:extLst>
              <a:ext uri="{FF2B5EF4-FFF2-40B4-BE49-F238E27FC236}">
                <a16:creationId xmlns:a16="http://schemas.microsoft.com/office/drawing/2014/main" id="{2B1275F3-263B-4E23-6541-2329AB2A39AA}"/>
              </a:ext>
            </a:extLst>
          </p:cNvPr>
          <p:cNvGraphicFramePr/>
          <p:nvPr>
            <p:extLst>
              <p:ext uri="{D42A27DB-BD31-4B8C-83A1-F6EECF244321}">
                <p14:modId xmlns:p14="http://schemas.microsoft.com/office/powerpoint/2010/main" val="2217536107"/>
              </p:ext>
            </p:extLst>
          </p:nvPr>
        </p:nvGraphicFramePr>
        <p:xfrm>
          <a:off x="5805833" y="1623683"/>
          <a:ext cx="5257800" cy="354391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24890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B2AAD7-7CDC-8A36-4CFB-AE2C6180F0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764F7B-F030-EED5-9812-23A0273249F3}"/>
              </a:ext>
            </a:extLst>
          </p:cNvPr>
          <p:cNvSpPr>
            <a:spLocks noGrp="1"/>
          </p:cNvSpPr>
          <p:nvPr>
            <p:ph type="title"/>
          </p:nvPr>
        </p:nvSpPr>
        <p:spPr>
          <a:xfrm>
            <a:off x="640080" y="1243013"/>
            <a:ext cx="3855720" cy="2804694"/>
          </a:xfrm>
        </p:spPr>
        <p:txBody>
          <a:bodyPr>
            <a:normAutofit/>
          </a:bodyPr>
          <a:lstStyle/>
          <a:p>
            <a:r>
              <a:rPr lang="lt-LT" sz="3000" dirty="0">
                <a:solidFill>
                  <a:schemeClr val="tx2"/>
                </a:solidFill>
                <a:latin typeface="Bookman Old Style" panose="02050604050505020204" pitchFamily="18" charset="0"/>
              </a:rPr>
              <a:t>IV dimensija</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Tarpinstitucinis bendradarbiavimas</a:t>
            </a:r>
          </a:p>
        </p:txBody>
      </p:sp>
      <p:sp>
        <p:nvSpPr>
          <p:cNvPr id="3" name="TextBox 2">
            <a:extLst>
              <a:ext uri="{FF2B5EF4-FFF2-40B4-BE49-F238E27FC236}">
                <a16:creationId xmlns:a16="http://schemas.microsoft.com/office/drawing/2014/main" id="{7D25D5E1-FDAF-63F6-E2C2-57BA4F833824}"/>
              </a:ext>
            </a:extLst>
          </p:cNvPr>
          <p:cNvSpPr txBox="1"/>
          <p:nvPr/>
        </p:nvSpPr>
        <p:spPr>
          <a:xfrm>
            <a:off x="4938266" y="399336"/>
            <a:ext cx="6774024" cy="923330"/>
          </a:xfrm>
          <a:prstGeom prst="rect">
            <a:avLst/>
          </a:prstGeom>
          <a:noFill/>
        </p:spPr>
        <p:txBody>
          <a:bodyPr wrap="square" rtlCol="0">
            <a:spAutoFit/>
          </a:bodyPr>
          <a:lstStyle/>
          <a:p>
            <a:r>
              <a:rPr lang="lt-LT" dirty="0"/>
              <a:t>Socialinių partnerių atsakymai į klausimą „Ką galėtumėte pasiūlyti siekiant pagerinti bendradarbiavimo efektyvumą tarp Jūsų įstaigos ir SKPC?“</a:t>
            </a:r>
          </a:p>
        </p:txBody>
      </p:sp>
      <p:sp>
        <p:nvSpPr>
          <p:cNvPr id="13" name="TextBox 12">
            <a:extLst>
              <a:ext uri="{FF2B5EF4-FFF2-40B4-BE49-F238E27FC236}">
                <a16:creationId xmlns:a16="http://schemas.microsoft.com/office/drawing/2014/main" id="{A7DF4D64-30AA-47DA-9EAE-2BB35EB033C3}"/>
              </a:ext>
            </a:extLst>
          </p:cNvPr>
          <p:cNvSpPr txBox="1"/>
          <p:nvPr/>
        </p:nvSpPr>
        <p:spPr>
          <a:xfrm>
            <a:off x="5018579" y="1550812"/>
            <a:ext cx="7038179" cy="4770537"/>
          </a:xfrm>
          <a:prstGeom prst="rect">
            <a:avLst/>
          </a:prstGeom>
          <a:noFill/>
          <a:ln>
            <a:solidFill>
              <a:srgbClr val="FF0000"/>
            </a:solidFill>
          </a:ln>
        </p:spPr>
        <p:txBody>
          <a:bodyPr wrap="square" rtlCol="0">
            <a:spAutoFit/>
          </a:bodyPr>
          <a:lstStyle/>
          <a:p>
            <a:r>
              <a:rPr lang="lt-LT" sz="1600" dirty="0">
                <a:latin typeface="Bookman Old Style" panose="02050604050505020204" pitchFamily="18" charset="0"/>
              </a:rPr>
              <a:t>„Galima būtų svarstyti apie SKPC darbuotojų susitikimą (susitikimus) su visais Šiaulių apylinkės prokurorais, kurie dirba su SAA bylomis, kad būtų betarpiškai pasidalinta svarbesne informacija, diskutuojama (aptariama) apie konkrečias situacijas, kur prokurorai žinotų, kada ir kokioms aplinkybėms esant galėtų tiesiogiai susisiekti su SKPC darbuotojais ir tikėtis reikiamos pagalbos ikiteisminio tyrimo byloje susidariusioje tam tikroje situacijoje.“</a:t>
            </a:r>
          </a:p>
          <a:p>
            <a:r>
              <a:rPr lang="lt-LT" sz="1600" dirty="0">
                <a:latin typeface="Bookman Old Style" panose="02050604050505020204" pitchFamily="18" charset="0"/>
              </a:rPr>
              <a:t>„Bendradarbiavimo efektyvumas tenkina, pasiūlymų neturiu.“</a:t>
            </a:r>
          </a:p>
          <a:p>
            <a:r>
              <a:rPr lang="lt-LT" sz="1600" dirty="0">
                <a:latin typeface="Bookman Old Style" panose="02050604050505020204" pitchFamily="18" charset="0"/>
              </a:rPr>
              <a:t>„Sėkmės</a:t>
            </a:r>
            <a:r>
              <a:rPr lang="en-US" sz="1600" dirty="0">
                <a:latin typeface="Bookman Old Style" panose="02050604050505020204" pitchFamily="18" charset="0"/>
              </a:rPr>
              <a:t>!</a:t>
            </a:r>
            <a:r>
              <a:rPr lang="lt-LT" sz="1600" dirty="0">
                <a:latin typeface="Bookman Old Style" panose="02050604050505020204" pitchFamily="18" charset="0"/>
              </a:rPr>
              <a:t>“</a:t>
            </a:r>
          </a:p>
          <a:p>
            <a:r>
              <a:rPr lang="lt-LT" sz="1600" dirty="0">
                <a:latin typeface="Bookman Old Style" panose="02050604050505020204" pitchFamily="18" charset="0"/>
              </a:rPr>
              <a:t>„Bendradarbiavimas sklandus ir abipusis.“</a:t>
            </a:r>
          </a:p>
          <a:p>
            <a:r>
              <a:rPr lang="lt-LT" sz="1600" dirty="0">
                <a:latin typeface="Bookman Old Style" panose="02050604050505020204" pitchFamily="18" charset="0"/>
              </a:rPr>
              <a:t>„Pasiūlymų neturiu. Vyksta sklandus bendradarbiavimas. SKPC atstovai dalyvauja posėdžiuose, pasitarimuose. Laiku ir efektyviai įgyvendina Radviliškio rajono savivaldybės SAA prevencijos komisijos 2024m. Veiksmų plane numatytas priemones.“</a:t>
            </a:r>
          </a:p>
          <a:p>
            <a:r>
              <a:rPr lang="lt-LT" sz="1600" dirty="0">
                <a:latin typeface="Bookman Old Style" panose="02050604050505020204" pitchFamily="18" charset="0"/>
              </a:rPr>
              <a:t>„ Siūlau, kad kartą per pusmetį SKPC į Šiaulių m. ir r. PK pristatytų lankstinukų ir vizitinių kortelių su kontaktais, kad reaguojantys pareigūnai galėtų juos įteikti besikreipiantiems į policiją asmenims.“</a:t>
            </a:r>
          </a:p>
          <a:p>
            <a:r>
              <a:rPr lang="lt-LT" sz="1600" dirty="0">
                <a:latin typeface="Bookman Old Style" panose="02050604050505020204" pitchFamily="18" charset="0"/>
              </a:rPr>
              <a:t>„Bendradarbiavimas sklandus, efektyvus, neturiu ką pasiūlyti.“</a:t>
            </a:r>
            <a:endParaRPr lang="lt-LT" dirty="0"/>
          </a:p>
        </p:txBody>
      </p:sp>
      <p:pic>
        <p:nvPicPr>
          <p:cNvPr id="4" name="Paveikslėlis 2" descr="logo_mvic_mc">
            <a:extLst>
              <a:ext uri="{FF2B5EF4-FFF2-40B4-BE49-F238E27FC236}">
                <a16:creationId xmlns:a16="http://schemas.microsoft.com/office/drawing/2014/main" id="{875C3EDC-3F24-0F62-CC16-1F0451BEDD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734" y="5001949"/>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2397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7FB2049-3C7D-0F3C-623D-1F14B4662A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3A02D1-5886-F9F6-F7EA-52DF8F46C036}"/>
              </a:ext>
            </a:extLst>
          </p:cNvPr>
          <p:cNvSpPr>
            <a:spLocks noGrp="1"/>
          </p:cNvSpPr>
          <p:nvPr>
            <p:ph type="title"/>
          </p:nvPr>
        </p:nvSpPr>
        <p:spPr>
          <a:xfrm>
            <a:off x="664303" y="1314072"/>
            <a:ext cx="3855720" cy="3671130"/>
          </a:xfrm>
        </p:spPr>
        <p:txBody>
          <a:bodyPr>
            <a:normAutofit/>
          </a:bodyPr>
          <a:lstStyle/>
          <a:p>
            <a:r>
              <a:rPr lang="lt-LT" sz="3000" dirty="0">
                <a:solidFill>
                  <a:schemeClr val="tx2"/>
                </a:solidFill>
                <a:latin typeface="Bookman Old Style" panose="02050604050505020204" pitchFamily="18" charset="0"/>
              </a:rPr>
              <a:t>IV dimensija</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Tarpinstitucinis bendradarbiavimas.</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Socialinių partnerių apklausos išvados</a:t>
            </a:r>
          </a:p>
        </p:txBody>
      </p:sp>
      <p:sp>
        <p:nvSpPr>
          <p:cNvPr id="6" name="TextBox 5">
            <a:extLst>
              <a:ext uri="{FF2B5EF4-FFF2-40B4-BE49-F238E27FC236}">
                <a16:creationId xmlns:a16="http://schemas.microsoft.com/office/drawing/2014/main" id="{5DBDB91B-9329-989C-9499-6E402355BF2E}"/>
              </a:ext>
            </a:extLst>
          </p:cNvPr>
          <p:cNvSpPr txBox="1"/>
          <p:nvPr/>
        </p:nvSpPr>
        <p:spPr>
          <a:xfrm>
            <a:off x="4923228" y="1363175"/>
            <a:ext cx="6695914" cy="4370427"/>
          </a:xfrm>
          <a:prstGeom prst="rect">
            <a:avLst/>
          </a:prstGeom>
          <a:noFill/>
        </p:spPr>
        <p:txBody>
          <a:bodyPr wrap="square" rtlCol="0">
            <a:spAutoFit/>
          </a:bodyPr>
          <a:lstStyle/>
          <a:p>
            <a:r>
              <a:rPr lang="lt-LT" sz="1600" dirty="0">
                <a:latin typeface="Bookman Old Style" panose="02050604050505020204" pitchFamily="18" charset="0"/>
              </a:rPr>
              <a:t>SKPC kokybės metodikos </a:t>
            </a:r>
            <a:r>
              <a:rPr lang="lt-LT" sz="1600" b="1" dirty="0">
                <a:latin typeface="Bookman Old Style" panose="02050604050505020204" pitchFamily="18" charset="0"/>
              </a:rPr>
              <a:t>Bazinė reikšmė:</a:t>
            </a:r>
          </a:p>
          <a:p>
            <a:r>
              <a:rPr lang="lt-LT" sz="1600" dirty="0">
                <a:latin typeface="Bookman Old Style" panose="02050604050505020204" pitchFamily="18" charset="0"/>
              </a:rPr>
              <a:t>70 % atsakymų į 6 klausimą – „labai dažnai“, 7 klausimą – „labai gerai“, 8 klausimą – „taip“</a:t>
            </a:r>
          </a:p>
          <a:p>
            <a:r>
              <a:rPr lang="lt-LT" sz="1600" b="1" dirty="0">
                <a:latin typeface="Bookman Old Style" panose="02050604050505020204" pitchFamily="18" charset="0"/>
              </a:rPr>
              <a:t>Siektina reikšmė: </a:t>
            </a:r>
            <a:r>
              <a:rPr lang="lt-LT" sz="1600" dirty="0">
                <a:latin typeface="Bookman Old Style" panose="02050604050505020204" pitchFamily="18" charset="0"/>
              </a:rPr>
              <a:t>90-100 % atsakymų į 6 klausimą – „labai dažnai“, 7 klausimą – „labai gerai“, 8 klausimą – „taip“</a:t>
            </a:r>
          </a:p>
          <a:p>
            <a:endParaRPr lang="lt-LT" sz="1600" dirty="0">
              <a:latin typeface="Bookman Old Style" panose="02050604050505020204" pitchFamily="18" charset="0"/>
            </a:endParaRPr>
          </a:p>
          <a:p>
            <a:r>
              <a:rPr lang="lt-LT" sz="1600" b="1" dirty="0">
                <a:latin typeface="Bookman Old Style" panose="02050604050505020204" pitchFamily="18" charset="0"/>
              </a:rPr>
              <a:t>2023 m. apklausos rezultatai:</a:t>
            </a:r>
          </a:p>
          <a:p>
            <a:r>
              <a:rPr lang="lt-LT" sz="1600" dirty="0">
                <a:latin typeface="Bookman Old Style" panose="02050604050505020204" pitchFamily="18" charset="0"/>
              </a:rPr>
              <a:t>6. Kaip dažnai Jūsų įstaiga bendradarbiauja su SKPC  teikdami paslaugas smurtą artimoje aplinkoje –</a:t>
            </a:r>
            <a:endParaRPr lang="en-US" sz="1600" dirty="0">
              <a:latin typeface="Bookman Old Style" panose="02050604050505020204" pitchFamily="18" charset="0"/>
            </a:endParaRPr>
          </a:p>
          <a:p>
            <a:r>
              <a:rPr lang="lt-LT" sz="1600" dirty="0">
                <a:latin typeface="Bookman Old Style" panose="02050604050505020204" pitchFamily="18" charset="0"/>
              </a:rPr>
              <a:t> </a:t>
            </a:r>
            <a:r>
              <a:rPr lang="lt-LT" sz="1600" dirty="0">
                <a:solidFill>
                  <a:srgbClr val="FF0000"/>
                </a:solidFill>
                <a:latin typeface="Bookman Old Style" panose="02050604050505020204" pitchFamily="18" charset="0"/>
              </a:rPr>
              <a:t>„</a:t>
            </a:r>
            <a:r>
              <a:rPr lang="en-US" sz="1600" dirty="0">
                <a:solidFill>
                  <a:srgbClr val="FF0000"/>
                </a:solidFill>
                <a:latin typeface="Bookman Old Style" panose="02050604050505020204" pitchFamily="18" charset="0"/>
              </a:rPr>
              <a:t>l</a:t>
            </a:r>
            <a:r>
              <a:rPr lang="lt-LT" sz="1600" dirty="0" err="1">
                <a:solidFill>
                  <a:srgbClr val="FF0000"/>
                </a:solidFill>
                <a:latin typeface="Bookman Old Style" panose="02050604050505020204" pitchFamily="18" charset="0"/>
              </a:rPr>
              <a:t>abai</a:t>
            </a:r>
            <a:r>
              <a:rPr lang="lt-LT" sz="1600" dirty="0">
                <a:solidFill>
                  <a:srgbClr val="FF0000"/>
                </a:solidFill>
                <a:latin typeface="Bookman Old Style" panose="02050604050505020204" pitchFamily="18" charset="0"/>
              </a:rPr>
              <a:t> dažnai“, „dažnai“ – 73,33 </a:t>
            </a:r>
            <a:r>
              <a:rPr lang="en-US" sz="1600" dirty="0">
                <a:solidFill>
                  <a:srgbClr val="FF0000"/>
                </a:solidFill>
                <a:latin typeface="Bookman Old Style" panose="02050604050505020204" pitchFamily="18" charset="0"/>
              </a:rPr>
              <a:t>%</a:t>
            </a:r>
            <a:endParaRPr lang="lt-LT" sz="1600" dirty="0">
              <a:solidFill>
                <a:srgbClr val="FF0000"/>
              </a:solidFill>
              <a:latin typeface="Bookman Old Style" panose="02050604050505020204" pitchFamily="18" charset="0"/>
            </a:endParaRPr>
          </a:p>
          <a:p>
            <a:r>
              <a:rPr lang="lt-LT" sz="1600" dirty="0">
                <a:latin typeface="Bookman Old Style" panose="02050604050505020204" pitchFamily="18" charset="0"/>
              </a:rPr>
              <a:t>7. Kaip vertinate SKPC bendradarbiavimo su jūsų įstaiga efektyvumą? </a:t>
            </a:r>
            <a:r>
              <a:rPr lang="lt-LT" sz="1600" dirty="0">
                <a:solidFill>
                  <a:srgbClr val="FF0000"/>
                </a:solidFill>
                <a:latin typeface="Bookman Old Style" panose="02050604050505020204" pitchFamily="18" charset="0"/>
              </a:rPr>
              <a:t>Labai gerai </a:t>
            </a:r>
            <a:r>
              <a:rPr lang="en-US" sz="1600" dirty="0">
                <a:solidFill>
                  <a:srgbClr val="FF0000"/>
                </a:solidFill>
                <a:latin typeface="Bookman Old Style" panose="02050604050505020204" pitchFamily="18" charset="0"/>
              </a:rPr>
              <a:t>73,33</a:t>
            </a:r>
            <a:r>
              <a:rPr lang="lt-LT" sz="1600" dirty="0">
                <a:solidFill>
                  <a:srgbClr val="FF0000"/>
                </a:solidFill>
                <a:latin typeface="Bookman Old Style" panose="02050604050505020204" pitchFamily="18" charset="0"/>
              </a:rPr>
              <a:t> %</a:t>
            </a:r>
          </a:p>
          <a:p>
            <a:r>
              <a:rPr lang="lt-LT" sz="1600" dirty="0">
                <a:latin typeface="Bookman Old Style" panose="02050604050505020204" pitchFamily="18" charset="0"/>
              </a:rPr>
              <a:t>8. Ar bendradarbiavimas su SKPC duoda teigiamos naudos jūsų įstaigai teikiant paslaugas nuo smurto artimoje aplinkoje nukentėjusiems asmenims? </a:t>
            </a:r>
            <a:r>
              <a:rPr lang="lt-LT" sz="1600" dirty="0">
                <a:solidFill>
                  <a:srgbClr val="FF0000"/>
                </a:solidFill>
                <a:latin typeface="Bookman Old Style" panose="02050604050505020204" pitchFamily="18" charset="0"/>
              </a:rPr>
              <a:t>– taip </a:t>
            </a:r>
            <a:r>
              <a:rPr lang="en-US" sz="1600" dirty="0">
                <a:solidFill>
                  <a:srgbClr val="FF0000"/>
                </a:solidFill>
                <a:latin typeface="Bookman Old Style" panose="02050604050505020204" pitchFamily="18" charset="0"/>
              </a:rPr>
              <a:t>93,33</a:t>
            </a:r>
            <a:r>
              <a:rPr lang="lt-LT" sz="1600" dirty="0">
                <a:solidFill>
                  <a:srgbClr val="FF0000"/>
                </a:solidFill>
                <a:latin typeface="Bookman Old Style" panose="02050604050505020204" pitchFamily="18" charset="0"/>
              </a:rPr>
              <a:t> %</a:t>
            </a:r>
          </a:p>
          <a:p>
            <a:r>
              <a:rPr lang="lt-LT" sz="1600" dirty="0">
                <a:solidFill>
                  <a:srgbClr val="FF0000"/>
                </a:solidFill>
                <a:latin typeface="Bookman Old Style" panose="02050604050505020204" pitchFamily="18" charset="0"/>
              </a:rPr>
              <a:t>Bendras procentas – </a:t>
            </a:r>
            <a:r>
              <a:rPr lang="en-US" sz="1600" dirty="0">
                <a:solidFill>
                  <a:srgbClr val="FF0000"/>
                </a:solidFill>
                <a:latin typeface="Bookman Old Style" panose="02050604050505020204" pitchFamily="18" charset="0"/>
              </a:rPr>
              <a:t>79,99%</a:t>
            </a:r>
            <a:r>
              <a:rPr lang="lt-LT" sz="1600" dirty="0">
                <a:solidFill>
                  <a:srgbClr val="FF0000"/>
                </a:solidFill>
                <a:latin typeface="Bookman Old Style" panose="02050604050505020204" pitchFamily="18" charset="0"/>
              </a:rPr>
              <a:t> </a:t>
            </a:r>
          </a:p>
          <a:p>
            <a:endParaRPr lang="lt-LT" dirty="0"/>
          </a:p>
        </p:txBody>
      </p:sp>
      <p:pic>
        <p:nvPicPr>
          <p:cNvPr id="3" name="Paveikslėlis 2" descr="logo_mvic_mc">
            <a:extLst>
              <a:ext uri="{FF2B5EF4-FFF2-40B4-BE49-F238E27FC236}">
                <a16:creationId xmlns:a16="http://schemas.microsoft.com/office/drawing/2014/main" id="{EE1F5BB3-6539-8E16-9AA2-361BF14368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734" y="5001949"/>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1601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FDE2B6-5D63-866E-09F8-7DEDFCA1B49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4B86184-590B-3744-65AD-5608B8E3115A}"/>
              </a:ext>
            </a:extLst>
          </p:cNvPr>
          <p:cNvSpPr>
            <a:spLocks noGrp="1"/>
          </p:cNvSpPr>
          <p:nvPr>
            <p:ph type="title"/>
          </p:nvPr>
        </p:nvSpPr>
        <p:spPr>
          <a:xfrm>
            <a:off x="799342" y="1344350"/>
            <a:ext cx="3645489" cy="3494098"/>
          </a:xfrm>
        </p:spPr>
        <p:txBody>
          <a:bodyPr>
            <a:noAutofit/>
          </a:bodyPr>
          <a:lstStyle/>
          <a:p>
            <a:r>
              <a:rPr lang="lt-LT" sz="2400" dirty="0">
                <a:solidFill>
                  <a:schemeClr val="tx2"/>
                </a:solidFill>
              </a:rPr>
              <a:t> </a:t>
            </a:r>
            <a:r>
              <a:rPr lang="lt-LT" sz="2200" dirty="0">
                <a:solidFill>
                  <a:schemeClr val="tx2"/>
                </a:solidFill>
                <a:latin typeface="Bookman Old Style" panose="02050604050505020204" pitchFamily="18" charset="0"/>
              </a:rPr>
              <a:t>SKPC kokybės vertinimas atliktas  remiantis </a:t>
            </a:r>
            <a:br>
              <a:rPr lang="lt-LT" sz="2200" dirty="0">
                <a:solidFill>
                  <a:schemeClr val="tx2"/>
                </a:solidFill>
                <a:latin typeface="Bookman Old Style" panose="02050604050505020204" pitchFamily="18" charset="0"/>
              </a:rPr>
            </a:br>
            <a:r>
              <a:rPr lang="lt-LT" sz="2200" dirty="0">
                <a:solidFill>
                  <a:schemeClr val="tx2"/>
                </a:solidFill>
                <a:latin typeface="Bookman Old Style" panose="02050604050505020204" pitchFamily="18" charset="0"/>
              </a:rPr>
              <a:t/>
            </a:r>
            <a:br>
              <a:rPr lang="lt-LT" sz="2200" dirty="0">
                <a:solidFill>
                  <a:schemeClr val="tx2"/>
                </a:solidFill>
                <a:latin typeface="Bookman Old Style" panose="02050604050505020204" pitchFamily="18" charset="0"/>
              </a:rPr>
            </a:br>
            <a:r>
              <a:rPr lang="lt-LT" sz="2200" b="1" dirty="0">
                <a:solidFill>
                  <a:schemeClr val="tx2"/>
                </a:solidFill>
                <a:latin typeface="Bookman Old Style" panose="02050604050505020204" pitchFamily="18" charset="0"/>
              </a:rPr>
              <a:t>SKPC VEIKLOS KOKYBĖS VERTINIMO METODIKA</a:t>
            </a:r>
            <a:r>
              <a:rPr lang="lt-LT" sz="2200" dirty="0">
                <a:solidFill>
                  <a:schemeClr val="tx2"/>
                </a:solidFill>
                <a:latin typeface="Bookman Old Style" panose="02050604050505020204" pitchFamily="18" charset="0"/>
              </a:rPr>
              <a:t>,                        patvirtinta 2022-10-20 LMTĮA                                                              visuotinio narių </a:t>
            </a:r>
            <a:br>
              <a:rPr lang="lt-LT" sz="2200" dirty="0">
                <a:solidFill>
                  <a:schemeClr val="tx2"/>
                </a:solidFill>
                <a:latin typeface="Bookman Old Style" panose="02050604050505020204" pitchFamily="18" charset="0"/>
              </a:rPr>
            </a:br>
            <a:r>
              <a:rPr lang="lt-LT" sz="2200" dirty="0">
                <a:solidFill>
                  <a:schemeClr val="tx2"/>
                </a:solidFill>
                <a:latin typeface="Bookman Old Style" panose="02050604050505020204" pitchFamily="18" charset="0"/>
              </a:rPr>
              <a:t>susirinkimo protokolu</a:t>
            </a:r>
            <a:endParaRPr lang="lt-LT" sz="2200" dirty="0">
              <a:latin typeface="Bookman Old Style" panose="02050604050505020204" pitchFamily="18" charset="0"/>
            </a:endParaRPr>
          </a:p>
        </p:txBody>
      </p:sp>
      <p:sp>
        <p:nvSpPr>
          <p:cNvPr id="2" name="TextBox 1">
            <a:extLst>
              <a:ext uri="{FF2B5EF4-FFF2-40B4-BE49-F238E27FC236}">
                <a16:creationId xmlns:a16="http://schemas.microsoft.com/office/drawing/2014/main" id="{E18E00F9-BC98-3097-DA33-AA132DF5C4A4}"/>
              </a:ext>
            </a:extLst>
          </p:cNvPr>
          <p:cNvSpPr txBox="1"/>
          <p:nvPr/>
        </p:nvSpPr>
        <p:spPr>
          <a:xfrm>
            <a:off x="5280509" y="2100566"/>
            <a:ext cx="6013239" cy="2800767"/>
          </a:xfrm>
          <a:prstGeom prst="rect">
            <a:avLst/>
          </a:prstGeom>
          <a:noFill/>
        </p:spPr>
        <p:txBody>
          <a:bodyPr wrap="square" rtlCol="0">
            <a:spAutoFit/>
          </a:bodyPr>
          <a:lstStyle/>
          <a:p>
            <a:r>
              <a:rPr lang="lt-LT" sz="2200" dirty="0">
                <a:solidFill>
                  <a:schemeClr val="tx2"/>
                </a:solidFill>
                <a:latin typeface="Bookman Old Style" panose="02050604050505020204" pitchFamily="18" charset="0"/>
                <a:ea typeface="+mj-ea"/>
                <a:cs typeface="+mj-cs"/>
              </a:rPr>
              <a:t>Kokybę vertinome vadovaujantis šiomis dimensijomis:</a:t>
            </a:r>
          </a:p>
          <a:p>
            <a:r>
              <a:rPr lang="lt-LT" sz="2200" dirty="0">
                <a:solidFill>
                  <a:schemeClr val="tx2"/>
                </a:solidFill>
                <a:latin typeface="Bookman Old Style" panose="02050604050505020204" pitchFamily="18" charset="0"/>
                <a:ea typeface="+mj-ea"/>
                <a:cs typeface="+mj-cs"/>
              </a:rPr>
              <a:t>1. Pagalbos prieinamumas</a:t>
            </a:r>
          </a:p>
          <a:p>
            <a:r>
              <a:rPr lang="lt-LT" sz="2200" dirty="0">
                <a:solidFill>
                  <a:schemeClr val="tx2"/>
                </a:solidFill>
                <a:latin typeface="Bookman Old Style" panose="02050604050505020204" pitchFamily="18" charset="0"/>
                <a:ea typeface="+mj-ea"/>
                <a:cs typeface="+mj-cs"/>
              </a:rPr>
              <a:t>2. Pagalbos teikimo proceso organizavimas ir vykdymas</a:t>
            </a:r>
          </a:p>
          <a:p>
            <a:r>
              <a:rPr lang="lt-LT" sz="2200" dirty="0">
                <a:solidFill>
                  <a:schemeClr val="tx2"/>
                </a:solidFill>
                <a:latin typeface="Bookman Old Style" panose="02050604050505020204" pitchFamily="18" charset="0"/>
                <a:ea typeface="+mj-ea"/>
                <a:cs typeface="+mj-cs"/>
              </a:rPr>
              <a:t>3. Orientacija į individualius klientės/-o poreikius</a:t>
            </a:r>
          </a:p>
          <a:p>
            <a:r>
              <a:rPr lang="lt-LT" sz="2200" dirty="0">
                <a:solidFill>
                  <a:schemeClr val="tx2"/>
                </a:solidFill>
                <a:latin typeface="Bookman Old Style" panose="02050604050505020204" pitchFamily="18" charset="0"/>
                <a:ea typeface="+mj-ea"/>
                <a:cs typeface="+mj-cs"/>
              </a:rPr>
              <a:t>4. Tarpinstitucinis bendradarbiavimas</a:t>
            </a:r>
          </a:p>
        </p:txBody>
      </p:sp>
      <p:pic>
        <p:nvPicPr>
          <p:cNvPr id="7" name="Paveikslėlis 2" descr="logo_mvic_mc">
            <a:extLst>
              <a:ext uri="{FF2B5EF4-FFF2-40B4-BE49-F238E27FC236}">
                <a16:creationId xmlns:a16="http://schemas.microsoft.com/office/drawing/2014/main" id="{AB3BD4AB-CA2D-B314-A568-D7082FF516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0178" y="5274453"/>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7833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C3D18-8497-9BBB-5EF5-0F246E0FD576}"/>
              </a:ext>
            </a:extLst>
          </p:cNvPr>
          <p:cNvSpPr>
            <a:spLocks noGrp="1"/>
          </p:cNvSpPr>
          <p:nvPr>
            <p:ph type="title"/>
          </p:nvPr>
        </p:nvSpPr>
        <p:spPr>
          <a:xfrm>
            <a:off x="993124" y="853844"/>
            <a:ext cx="3094426" cy="3494097"/>
          </a:xfrm>
        </p:spPr>
        <p:txBody>
          <a:bodyPr>
            <a:noAutofit/>
          </a:bodyPr>
          <a:lstStyle/>
          <a:p>
            <a:r>
              <a:rPr lang="lt-LT" sz="3000" dirty="0">
                <a:solidFill>
                  <a:schemeClr val="tx2"/>
                </a:solidFill>
                <a:latin typeface="Bookman Old Style" panose="02050604050505020204" pitchFamily="18" charset="0"/>
              </a:rPr>
              <a:t>I dimensija</a:t>
            </a:r>
            <a:r>
              <a:rPr lang="en-US" sz="3000" dirty="0">
                <a:solidFill>
                  <a:schemeClr val="tx2"/>
                </a:solidFill>
                <a:latin typeface="Bookman Old Style" panose="02050604050505020204" pitchFamily="18" charset="0"/>
              </a:rPr>
              <a:t> </a:t>
            </a: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en-US" sz="3000" dirty="0">
                <a:solidFill>
                  <a:schemeClr val="tx2"/>
                </a:solidFill>
                <a:latin typeface="Bookman Old Style" panose="02050604050505020204" pitchFamily="18" charset="0"/>
              </a:rPr>
              <a:t/>
            </a:r>
            <a:br>
              <a:rPr lang="en-US" sz="3000" dirty="0">
                <a:solidFill>
                  <a:schemeClr val="tx2"/>
                </a:solidFill>
                <a:latin typeface="Bookman Old Style" panose="02050604050505020204" pitchFamily="18" charset="0"/>
              </a:rPr>
            </a:br>
            <a:r>
              <a:rPr lang="en-US" sz="3000" dirty="0">
                <a:solidFill>
                  <a:schemeClr val="tx2"/>
                </a:solidFill>
                <a:latin typeface="Bookman Old Style" panose="02050604050505020204" pitchFamily="18" charset="0"/>
              </a:rPr>
              <a:t>Pagalbos prieinamumas</a:t>
            </a:r>
            <a:endParaRPr lang="lt-LT" sz="3000" dirty="0">
              <a:solidFill>
                <a:schemeClr val="tx2"/>
              </a:solidFill>
              <a:latin typeface="Bookman Old Style" panose="02050604050505020204" pitchFamily="18" charset="0"/>
            </a:endParaRPr>
          </a:p>
        </p:txBody>
      </p:sp>
      <p:sp>
        <p:nvSpPr>
          <p:cNvPr id="3" name="TextBox 2">
            <a:extLst>
              <a:ext uri="{FF2B5EF4-FFF2-40B4-BE49-F238E27FC236}">
                <a16:creationId xmlns:a16="http://schemas.microsoft.com/office/drawing/2014/main" id="{3D205277-5890-AEE2-CBEA-C8E9BB4F6852}"/>
              </a:ext>
            </a:extLst>
          </p:cNvPr>
          <p:cNvSpPr txBox="1"/>
          <p:nvPr/>
        </p:nvSpPr>
        <p:spPr>
          <a:xfrm>
            <a:off x="4842243" y="981959"/>
            <a:ext cx="6929899" cy="4785926"/>
          </a:xfrm>
          <a:prstGeom prst="rect">
            <a:avLst/>
          </a:prstGeom>
          <a:noFill/>
        </p:spPr>
        <p:txBody>
          <a:bodyPr wrap="square" rtlCol="0">
            <a:spAutoFit/>
          </a:bodyPr>
          <a:lstStyle/>
          <a:p>
            <a:r>
              <a:rPr lang="lt-LT" b="1" dirty="0">
                <a:latin typeface="Bookman Old Style" panose="02050604050505020204" pitchFamily="18" charset="0"/>
              </a:rPr>
              <a:t>1.1.1.-1.2.2. </a:t>
            </a:r>
            <a:r>
              <a:rPr lang="lt-LT" dirty="0">
                <a:latin typeface="Bookman Old Style" panose="02050604050505020204" pitchFamily="18" charset="0"/>
              </a:rPr>
              <a:t>Aptarnaujamos teritorijos: Akmenės r., </a:t>
            </a:r>
          </a:p>
          <a:p>
            <a:r>
              <a:rPr lang="lt-LT" dirty="0">
                <a:latin typeface="Bookman Old Style" panose="02050604050505020204" pitchFamily="18" charset="0"/>
              </a:rPr>
              <a:t>Joniškio r., Pakruojo r., Radviliškio r., Šiauliai, Šiaulių r. </a:t>
            </a:r>
          </a:p>
          <a:p>
            <a:r>
              <a:rPr lang="lt-LT" dirty="0">
                <a:latin typeface="Bookman Old Style" panose="02050604050505020204" pitchFamily="18" charset="0"/>
              </a:rPr>
              <a:t>Viso 2023 m. gyventojų (remiantis RC) – 259 139. </a:t>
            </a:r>
          </a:p>
          <a:p>
            <a:r>
              <a:rPr lang="lt-LT" dirty="0">
                <a:latin typeface="Bookman Old Style" panose="02050604050505020204" pitchFamily="18" charset="0"/>
              </a:rPr>
              <a:t>Viso 2022 m. gyventojų (remiantis RC) – 257 821.</a:t>
            </a:r>
          </a:p>
          <a:p>
            <a:r>
              <a:rPr lang="lt-LT" dirty="0">
                <a:latin typeface="Bookman Old Style" panose="02050604050505020204" pitchFamily="18" charset="0"/>
              </a:rPr>
              <a:t>Specialistų kiekis:</a:t>
            </a:r>
          </a:p>
          <a:p>
            <a:pPr marL="285750" indent="-285750">
              <a:buFont typeface="Wingdings" panose="05000000000000000000" pitchFamily="2" charset="2"/>
              <a:buChar char="v"/>
            </a:pPr>
            <a:r>
              <a:rPr lang="lt-LT" dirty="0">
                <a:latin typeface="Bookman Old Style" panose="02050604050505020204" pitchFamily="18" charset="0"/>
              </a:rPr>
              <a:t>3,3 konsultanto etato (2022m. 3,85 etato) kylant DU koeficientui ir nesikeičiant finansavimui mažėjo etatų skaičius;</a:t>
            </a:r>
            <a:r>
              <a:rPr lang="fi-FI" dirty="0">
                <a:solidFill>
                  <a:srgbClr val="FF0000"/>
                </a:solidFill>
                <a:latin typeface="Bookman Old Style" panose="02050604050505020204" pitchFamily="18" charset="0"/>
              </a:rPr>
              <a:t> </a:t>
            </a:r>
            <a:endParaRPr lang="lt-LT" dirty="0">
              <a:solidFill>
                <a:srgbClr val="FF0000"/>
              </a:solidFill>
              <a:latin typeface="Bookman Old Style" panose="02050604050505020204" pitchFamily="18" charset="0"/>
            </a:endParaRPr>
          </a:p>
          <a:p>
            <a:pPr marL="285750" indent="-285750">
              <a:buFont typeface="Wingdings" panose="05000000000000000000" pitchFamily="2" charset="2"/>
              <a:buChar char="v"/>
            </a:pPr>
            <a:r>
              <a:rPr lang="lt-LT" dirty="0">
                <a:latin typeface="Bookman Old Style" panose="02050604050505020204" pitchFamily="18" charset="0"/>
              </a:rPr>
              <a:t>1 teisininkas  (1 DS)</a:t>
            </a:r>
          </a:p>
          <a:p>
            <a:pPr marL="285750" indent="-285750" algn="just">
              <a:buFont typeface="Wingdings" panose="05000000000000000000" pitchFamily="2" charset="2"/>
              <a:buChar char="v"/>
            </a:pPr>
            <a:r>
              <a:rPr lang="lt-LT" dirty="0">
                <a:latin typeface="Bookman Old Style" panose="02050604050505020204" pitchFamily="18" charset="0"/>
              </a:rPr>
              <a:t>1 psichologas (1 PPS)</a:t>
            </a:r>
          </a:p>
          <a:p>
            <a:r>
              <a:rPr lang="lt-LT" dirty="0">
                <a:latin typeface="Bookman Old Style" panose="02050604050505020204" pitchFamily="18" charset="0"/>
              </a:rPr>
              <a:t>    (SKPC dirba bent 1 teisininkas ir 1 psichologas,                                                                                                                               atitinkantis kvalifikacinius reikalavimus).</a:t>
            </a:r>
          </a:p>
          <a:p>
            <a:endParaRPr lang="lt-LT" dirty="0">
              <a:latin typeface="Bookman Old Style" panose="02050604050505020204" pitchFamily="18" charset="0"/>
            </a:endParaRPr>
          </a:p>
          <a:p>
            <a:r>
              <a:rPr lang="lt-LT" b="1" dirty="0">
                <a:latin typeface="Bookman Old Style" panose="02050604050505020204" pitchFamily="18" charset="0"/>
              </a:rPr>
              <a:t>1.1.3.-1.2.3. </a:t>
            </a:r>
            <a:r>
              <a:rPr lang="lt-LT" dirty="0">
                <a:latin typeface="Bookman Old Style" panose="02050604050505020204" pitchFamily="18" charset="0"/>
              </a:rPr>
              <a:t>2023 m. Šiaulių SKPC suteikė pagalbą 100 % asmenų nuo visų užregistruotų suaugusių skaičiaus,</a:t>
            </a:r>
          </a:p>
          <a:p>
            <a:r>
              <a:rPr lang="lt-LT" dirty="0">
                <a:latin typeface="Bookman Old Style" panose="02050604050505020204" pitchFamily="18" charset="0"/>
              </a:rPr>
              <a:t>t</a:t>
            </a:r>
            <a:r>
              <a:rPr lang="lt-LT" dirty="0" smtClean="0">
                <a:latin typeface="Bookman Old Style" panose="02050604050505020204" pitchFamily="18" charset="0"/>
              </a:rPr>
              <a:t>. y</a:t>
            </a:r>
            <a:r>
              <a:rPr lang="lt-LT" dirty="0">
                <a:latin typeface="Bookman Old Style" panose="02050604050505020204" pitchFamily="18" charset="0"/>
              </a:rPr>
              <a:t>. tiek pat kaip ir 2022 m. (Siektina reikšmė pasiekta)</a:t>
            </a:r>
          </a:p>
          <a:p>
            <a:r>
              <a:rPr lang="en-US" sz="1700" dirty="0"/>
              <a:t> </a:t>
            </a:r>
            <a:endParaRPr lang="lt-LT" sz="1700" dirty="0"/>
          </a:p>
        </p:txBody>
      </p:sp>
      <p:pic>
        <p:nvPicPr>
          <p:cNvPr id="8" name="Paveikslėlis 2" descr="logo_mvic_mc">
            <a:extLst>
              <a:ext uri="{FF2B5EF4-FFF2-40B4-BE49-F238E27FC236}">
                <a16:creationId xmlns:a16="http://schemas.microsoft.com/office/drawing/2014/main" id="{41AED94B-3758-A377-CF04-AFF4BF3038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957" y="5165451"/>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2310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C3D18-8497-9BBB-5EF5-0F246E0FD576}"/>
              </a:ext>
            </a:extLst>
          </p:cNvPr>
          <p:cNvSpPr>
            <a:spLocks noGrp="1"/>
          </p:cNvSpPr>
          <p:nvPr>
            <p:ph type="title"/>
          </p:nvPr>
        </p:nvSpPr>
        <p:spPr>
          <a:xfrm>
            <a:off x="694580" y="1131024"/>
            <a:ext cx="3855720" cy="2914176"/>
          </a:xfrm>
        </p:spPr>
        <p:txBody>
          <a:bodyPr>
            <a:normAutofit/>
          </a:bodyPr>
          <a:lstStyle/>
          <a:p>
            <a:r>
              <a:rPr lang="lt-LT" sz="3000" dirty="0">
                <a:solidFill>
                  <a:schemeClr val="tx2"/>
                </a:solidFill>
                <a:latin typeface="Bookman Old Style" panose="02050604050505020204" pitchFamily="18" charset="0"/>
              </a:rPr>
              <a:t>I dimensija</a:t>
            </a:r>
            <a:r>
              <a:rPr lang="en-US" sz="3000" dirty="0">
                <a:solidFill>
                  <a:schemeClr val="tx2"/>
                </a:solidFill>
                <a:latin typeface="Bookman Old Style" panose="02050604050505020204" pitchFamily="18" charset="0"/>
              </a:rPr>
              <a:t> </a:t>
            </a: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en-US" sz="3000" dirty="0">
                <a:solidFill>
                  <a:schemeClr val="tx2"/>
                </a:solidFill>
                <a:latin typeface="Bookman Old Style" panose="02050604050505020204" pitchFamily="18" charset="0"/>
              </a:rPr>
              <a:t/>
            </a:r>
            <a:br>
              <a:rPr lang="en-US" sz="3000" dirty="0">
                <a:solidFill>
                  <a:schemeClr val="tx2"/>
                </a:solidFill>
                <a:latin typeface="Bookman Old Style" panose="02050604050505020204" pitchFamily="18" charset="0"/>
              </a:rPr>
            </a:br>
            <a:r>
              <a:rPr lang="en-US" sz="3000" dirty="0" err="1">
                <a:solidFill>
                  <a:schemeClr val="tx2"/>
                </a:solidFill>
                <a:latin typeface="Bookman Old Style" panose="02050604050505020204" pitchFamily="18" charset="0"/>
              </a:rPr>
              <a:t>Pagalbos</a:t>
            </a:r>
            <a:r>
              <a:rPr lang="en-US" sz="3000" dirty="0">
                <a:solidFill>
                  <a:schemeClr val="tx2"/>
                </a:solidFill>
                <a:latin typeface="Bookman Old Style" panose="02050604050505020204" pitchFamily="18" charset="0"/>
              </a:rPr>
              <a:t> </a:t>
            </a:r>
            <a:r>
              <a:rPr lang="en-US" sz="3000" dirty="0" err="1">
                <a:solidFill>
                  <a:schemeClr val="tx2"/>
                </a:solidFill>
                <a:latin typeface="Bookman Old Style" panose="02050604050505020204" pitchFamily="18" charset="0"/>
              </a:rPr>
              <a:t>prieinamumas</a:t>
            </a:r>
            <a:endParaRPr lang="lt-LT" sz="3000" dirty="0">
              <a:solidFill>
                <a:schemeClr val="tx2"/>
              </a:solidFill>
              <a:latin typeface="Bookman Old Style" panose="02050604050505020204" pitchFamily="18" charset="0"/>
            </a:endParaRPr>
          </a:p>
        </p:txBody>
      </p:sp>
      <p:sp>
        <p:nvSpPr>
          <p:cNvPr id="3" name="TextBox 2">
            <a:extLst>
              <a:ext uri="{FF2B5EF4-FFF2-40B4-BE49-F238E27FC236}">
                <a16:creationId xmlns:a16="http://schemas.microsoft.com/office/drawing/2014/main" id="{3D205277-5890-AEE2-CBEA-C8E9BB4F6852}"/>
              </a:ext>
            </a:extLst>
          </p:cNvPr>
          <p:cNvSpPr txBox="1"/>
          <p:nvPr/>
        </p:nvSpPr>
        <p:spPr>
          <a:xfrm>
            <a:off x="4681002" y="853632"/>
            <a:ext cx="7364818" cy="4031873"/>
          </a:xfrm>
          <a:prstGeom prst="rect">
            <a:avLst/>
          </a:prstGeom>
          <a:noFill/>
        </p:spPr>
        <p:txBody>
          <a:bodyPr wrap="square" rtlCol="0">
            <a:spAutoFit/>
          </a:bodyPr>
          <a:lstStyle/>
          <a:p>
            <a:r>
              <a:rPr lang="lt-LT" sz="1600" b="1" dirty="0">
                <a:latin typeface="Bookman Old Style" panose="02050604050505020204" pitchFamily="18" charset="0"/>
              </a:rPr>
              <a:t>1.1.4.-1.2.4.</a:t>
            </a:r>
            <a:r>
              <a:rPr lang="en-US" sz="1600" b="1" dirty="0">
                <a:latin typeface="Bookman Old Style" panose="02050604050505020204" pitchFamily="18" charset="0"/>
              </a:rPr>
              <a:t> </a:t>
            </a:r>
            <a:r>
              <a:rPr lang="lt-LT" sz="1600" b="1" dirty="0">
                <a:latin typeface="Bookman Old Style" panose="02050604050505020204" pitchFamily="18" charset="0"/>
              </a:rPr>
              <a:t>Vidutiniškai suteiktų konsultacijų skaičius vienam asmeniui:</a:t>
            </a:r>
            <a:r>
              <a:rPr lang="en-US" sz="1600" b="1" dirty="0">
                <a:latin typeface="Bookman Old Style" panose="02050604050505020204" pitchFamily="18" charset="0"/>
              </a:rPr>
              <a:t>     </a:t>
            </a:r>
            <a:endParaRPr lang="lt-LT" sz="1600" b="1" dirty="0">
              <a:latin typeface="Bookman Old Style" panose="02050604050505020204" pitchFamily="18" charset="0"/>
            </a:endParaRPr>
          </a:p>
          <a:p>
            <a:r>
              <a:rPr lang="lt-LT" sz="1600" dirty="0">
                <a:latin typeface="Bookman Old Style" panose="02050604050505020204" pitchFamily="18" charset="0"/>
              </a:rPr>
              <a:t>	       Vienam asmeniui </a:t>
            </a:r>
            <a:r>
              <a:rPr lang="pt-BR" sz="1600" dirty="0">
                <a:latin typeface="Bookman Old Style" panose="02050604050505020204" pitchFamily="18" charset="0"/>
              </a:rPr>
              <a:t>vidutiniškai konsultanto </a:t>
            </a:r>
            <a:endParaRPr lang="lt-LT" sz="1600" dirty="0">
              <a:latin typeface="Bookman Old Style" panose="02050604050505020204" pitchFamily="18" charset="0"/>
            </a:endParaRPr>
          </a:p>
          <a:p>
            <a:r>
              <a:rPr lang="lt-LT" sz="1600" dirty="0">
                <a:latin typeface="Bookman Old Style" panose="02050604050505020204" pitchFamily="18" charset="0"/>
              </a:rPr>
              <a:t>              </a:t>
            </a:r>
            <a:r>
              <a:rPr lang="pt-BR" sz="1600" dirty="0">
                <a:latin typeface="Bookman Old Style" panose="02050604050505020204" pitchFamily="18" charset="0"/>
              </a:rPr>
              <a:t>suteiktos</a:t>
            </a:r>
            <a:r>
              <a:rPr lang="lt-LT" sz="1600" dirty="0">
                <a:latin typeface="Bookman Old Style" panose="02050604050505020204" pitchFamily="18" charset="0"/>
              </a:rPr>
              <a:t> </a:t>
            </a:r>
            <a:r>
              <a:rPr lang="pt-BR" sz="1600" dirty="0">
                <a:latin typeface="Bookman Old Style" panose="02050604050505020204" pitchFamily="18" charset="0"/>
              </a:rPr>
              <a:t>informavimo ir konsultavimo pagalbos</a:t>
            </a:r>
            <a:r>
              <a:rPr lang="lt-LT" sz="1600" dirty="0">
                <a:latin typeface="Bookman Old Style" panose="02050604050505020204" pitchFamily="18" charset="0"/>
              </a:rPr>
              <a:t> 2,52 </a:t>
            </a:r>
          </a:p>
          <a:p>
            <a:r>
              <a:rPr lang="lt-LT" sz="1600" dirty="0">
                <a:latin typeface="Bookman Old Style" panose="02050604050505020204" pitchFamily="18" charset="0"/>
              </a:rPr>
              <a:t>              (siektina reikšmė – 2, pasiekta).</a:t>
            </a:r>
          </a:p>
          <a:p>
            <a:r>
              <a:rPr lang="en-US" sz="1600" dirty="0">
                <a:solidFill>
                  <a:srgbClr val="FF0000"/>
                </a:solidFill>
                <a:latin typeface="Bookman Old Style" panose="02050604050505020204" pitchFamily="18" charset="0"/>
              </a:rPr>
              <a:t>        </a:t>
            </a:r>
            <a:r>
              <a:rPr lang="lt-LT" sz="1600" dirty="0">
                <a:solidFill>
                  <a:srgbClr val="FF0000"/>
                </a:solidFill>
                <a:latin typeface="Bookman Old Style" panose="02050604050505020204" pitchFamily="18" charset="0"/>
              </a:rPr>
              <a:t>	</a:t>
            </a:r>
            <a:r>
              <a:rPr lang="en-US" sz="1600" dirty="0">
                <a:solidFill>
                  <a:srgbClr val="FF0000"/>
                </a:solidFill>
                <a:latin typeface="Bookman Old Style" panose="02050604050505020204" pitchFamily="18" charset="0"/>
              </a:rPr>
              <a:t> </a:t>
            </a:r>
            <a:r>
              <a:rPr lang="lt-LT" sz="1600" dirty="0">
                <a:solidFill>
                  <a:srgbClr val="253B99"/>
                </a:solidFill>
                <a:latin typeface="Bookman Old Style" panose="02050604050505020204" pitchFamily="18" charset="0"/>
              </a:rPr>
              <a:t>7,67 %</a:t>
            </a:r>
            <a:r>
              <a:rPr lang="lt-LT" sz="1600" dirty="0">
                <a:solidFill>
                  <a:srgbClr val="FF0000"/>
                </a:solidFill>
                <a:latin typeface="Bookman Old Style" panose="02050604050505020204" pitchFamily="18" charset="0"/>
              </a:rPr>
              <a:t> </a:t>
            </a:r>
            <a:r>
              <a:rPr lang="lt-LT" sz="1600" dirty="0">
                <a:latin typeface="Bookman Old Style" panose="02050604050505020204" pitchFamily="18" charset="0"/>
              </a:rPr>
              <a:t>priėmusių pagalbą gavo bent vieną teisininko pagalbą</a:t>
            </a:r>
            <a:r>
              <a:rPr lang="pt-BR" sz="1600" dirty="0">
                <a:latin typeface="Bookman Old Style" panose="02050604050505020204" pitchFamily="18" charset="0"/>
              </a:rPr>
              <a:t> </a:t>
            </a:r>
            <a:r>
              <a:rPr lang="lt-LT" sz="1600" dirty="0">
                <a:latin typeface="Bookman Old Style" panose="02050604050505020204" pitchFamily="18" charset="0"/>
              </a:rPr>
              <a:t>	       (siektina reikšmė 10 </a:t>
            </a:r>
            <a:r>
              <a:rPr lang="en-US" sz="1600" dirty="0">
                <a:latin typeface="Bookman Old Style" panose="02050604050505020204" pitchFamily="18" charset="0"/>
              </a:rPr>
              <a:t>%)</a:t>
            </a:r>
            <a:endParaRPr lang="lt-LT" sz="1600" dirty="0">
              <a:latin typeface="Bookman Old Style" panose="02050604050505020204" pitchFamily="18" charset="0"/>
            </a:endParaRPr>
          </a:p>
          <a:p>
            <a:r>
              <a:rPr lang="en-US" sz="1600" dirty="0">
                <a:solidFill>
                  <a:srgbClr val="FF0000"/>
                </a:solidFill>
                <a:latin typeface="Bookman Old Style" panose="02050604050505020204" pitchFamily="18" charset="0"/>
              </a:rPr>
              <a:t>        </a:t>
            </a:r>
            <a:r>
              <a:rPr lang="lt-LT" sz="1600" dirty="0">
                <a:solidFill>
                  <a:srgbClr val="FF0000"/>
                </a:solidFill>
                <a:latin typeface="Bookman Old Style" panose="02050604050505020204" pitchFamily="18" charset="0"/>
              </a:rPr>
              <a:t>	</a:t>
            </a:r>
            <a:r>
              <a:rPr lang="en-US" sz="1600" dirty="0">
                <a:solidFill>
                  <a:srgbClr val="FF0000"/>
                </a:solidFill>
                <a:latin typeface="Bookman Old Style" panose="02050604050505020204" pitchFamily="18" charset="0"/>
              </a:rPr>
              <a:t> </a:t>
            </a:r>
            <a:r>
              <a:rPr lang="lt-LT" sz="1600" dirty="0">
                <a:solidFill>
                  <a:srgbClr val="FF0000"/>
                </a:solidFill>
                <a:latin typeface="Bookman Old Style" panose="02050604050505020204" pitchFamily="18" charset="0"/>
              </a:rPr>
              <a:t>6,68 % </a:t>
            </a:r>
            <a:r>
              <a:rPr lang="lt-LT" sz="1600" dirty="0">
                <a:latin typeface="Bookman Old Style" panose="02050604050505020204" pitchFamily="18" charset="0"/>
              </a:rPr>
              <a:t>priėmusių pagalbą gavo bent 1 psichologo pagalbą 	</a:t>
            </a:r>
          </a:p>
          <a:p>
            <a:r>
              <a:rPr lang="lt-LT" sz="1600" dirty="0">
                <a:latin typeface="Bookman Old Style" panose="02050604050505020204" pitchFamily="18" charset="0"/>
              </a:rPr>
              <a:t>              (siektina reikšmė 10 </a:t>
            </a:r>
            <a:r>
              <a:rPr lang="en-US" sz="1600" dirty="0">
                <a:latin typeface="Bookman Old Style" panose="02050604050505020204" pitchFamily="18" charset="0"/>
              </a:rPr>
              <a:t>%)</a:t>
            </a:r>
            <a:endParaRPr lang="lt-LT" sz="1600" dirty="0">
              <a:latin typeface="Bookman Old Style" panose="02050604050505020204" pitchFamily="18" charset="0"/>
            </a:endParaRPr>
          </a:p>
          <a:p>
            <a:r>
              <a:rPr lang="en-US" sz="1600" dirty="0">
                <a:solidFill>
                  <a:srgbClr val="FF0000"/>
                </a:solidFill>
                <a:latin typeface="Bookman Old Style" panose="02050604050505020204" pitchFamily="18" charset="0"/>
              </a:rPr>
              <a:t>        </a:t>
            </a:r>
            <a:r>
              <a:rPr lang="lt-LT" sz="1600" dirty="0">
                <a:solidFill>
                  <a:srgbClr val="FF0000"/>
                </a:solidFill>
                <a:latin typeface="Bookman Old Style" panose="02050604050505020204" pitchFamily="18" charset="0"/>
              </a:rPr>
              <a:t>	</a:t>
            </a:r>
            <a:r>
              <a:rPr lang="en-US" sz="1600" dirty="0">
                <a:solidFill>
                  <a:srgbClr val="FF0000"/>
                </a:solidFill>
                <a:latin typeface="Bookman Old Style" panose="02050604050505020204" pitchFamily="18" charset="0"/>
              </a:rPr>
              <a:t> </a:t>
            </a:r>
            <a:r>
              <a:rPr lang="lt-LT" sz="1600" dirty="0">
                <a:solidFill>
                  <a:srgbClr val="FF0000"/>
                </a:solidFill>
                <a:latin typeface="Bookman Old Style" panose="02050604050505020204" pitchFamily="18" charset="0"/>
              </a:rPr>
              <a:t>1,46 </a:t>
            </a:r>
            <a:r>
              <a:rPr lang="lt-LT" sz="1600" dirty="0">
                <a:latin typeface="Bookman Old Style" panose="02050604050505020204" pitchFamily="18" charset="0"/>
              </a:rPr>
              <a:t>vidutiniškai suteiktos teisininko pagalbos </a:t>
            </a:r>
          </a:p>
          <a:p>
            <a:r>
              <a:rPr lang="lt-LT" sz="1600" dirty="0">
                <a:latin typeface="Bookman Old Style" panose="02050604050505020204" pitchFamily="18" charset="0"/>
              </a:rPr>
              <a:t>              vienam asmeniui, priėmusiam pagalbą  (2022 m. 1,91. </a:t>
            </a:r>
          </a:p>
          <a:p>
            <a:r>
              <a:rPr lang="lt-LT" sz="1600" dirty="0">
                <a:solidFill>
                  <a:srgbClr val="FF0000"/>
                </a:solidFill>
                <a:latin typeface="Bookman Old Style" panose="02050604050505020204" pitchFamily="18" charset="0"/>
              </a:rPr>
              <a:t>              </a:t>
            </a:r>
            <a:r>
              <a:rPr lang="sv-SE" sz="1600" dirty="0">
                <a:latin typeface="Bookman Old Style" panose="02050604050505020204" pitchFamily="18" charset="0"/>
              </a:rPr>
              <a:t>Siektinas</a:t>
            </a:r>
            <a:r>
              <a:rPr lang="lt-LT" sz="1600" dirty="0">
                <a:latin typeface="Bookman Old Style" panose="02050604050505020204" pitchFamily="18" charset="0"/>
              </a:rPr>
              <a:t> </a:t>
            </a:r>
            <a:r>
              <a:rPr lang="sv-SE" sz="1600" dirty="0">
                <a:latin typeface="Bookman Old Style" panose="02050604050505020204" pitchFamily="18" charset="0"/>
              </a:rPr>
              <a:t>pokytis +1% per metu</a:t>
            </a:r>
            <a:r>
              <a:rPr lang="lt-LT" sz="1600" dirty="0">
                <a:latin typeface="Bookman Old Style" panose="02050604050505020204" pitchFamily="18" charset="0"/>
              </a:rPr>
              <a:t>s)</a:t>
            </a:r>
            <a:endParaRPr lang="lt-LT" sz="1600" dirty="0">
              <a:solidFill>
                <a:srgbClr val="FF0000"/>
              </a:solidFill>
              <a:latin typeface="Bookman Old Style" panose="02050604050505020204" pitchFamily="18" charset="0"/>
            </a:endParaRPr>
          </a:p>
          <a:p>
            <a:r>
              <a:rPr lang="lt-LT" sz="1600" dirty="0">
                <a:solidFill>
                  <a:srgbClr val="FF0000"/>
                </a:solidFill>
                <a:latin typeface="Bookman Old Style" panose="02050604050505020204" pitchFamily="18" charset="0"/>
              </a:rPr>
              <a:t>	</a:t>
            </a:r>
            <a:r>
              <a:rPr lang="en-US" sz="1600" dirty="0">
                <a:solidFill>
                  <a:srgbClr val="FF0000"/>
                </a:solidFill>
                <a:latin typeface="Bookman Old Style" panose="02050604050505020204" pitchFamily="18" charset="0"/>
              </a:rPr>
              <a:t> </a:t>
            </a:r>
            <a:r>
              <a:rPr lang="lt-LT" sz="1600" dirty="0">
                <a:solidFill>
                  <a:srgbClr val="FF0000"/>
                </a:solidFill>
                <a:latin typeface="Bookman Old Style" panose="02050604050505020204" pitchFamily="18" charset="0"/>
              </a:rPr>
              <a:t>       </a:t>
            </a:r>
            <a:r>
              <a:rPr lang="lt-LT" sz="1600" dirty="0">
                <a:solidFill>
                  <a:srgbClr val="253B99"/>
                </a:solidFill>
                <a:latin typeface="Bookman Old Style" panose="02050604050505020204" pitchFamily="18" charset="0"/>
              </a:rPr>
              <a:t>1,59</a:t>
            </a:r>
            <a:r>
              <a:rPr lang="lt-LT" sz="1600" dirty="0">
                <a:latin typeface="Bookman Old Style" panose="02050604050505020204" pitchFamily="18" charset="0"/>
              </a:rPr>
              <a:t> vidutiniškai suteiktos psichologo pagalbos </a:t>
            </a:r>
          </a:p>
          <a:p>
            <a:r>
              <a:rPr lang="lt-LT" sz="1600" dirty="0">
                <a:latin typeface="Bookman Old Style" panose="02050604050505020204" pitchFamily="18" charset="0"/>
              </a:rPr>
              <a:t>              vienam asmeniui, priėmusiam pagalbą  (2022 m. 1,55.</a:t>
            </a:r>
          </a:p>
          <a:p>
            <a:r>
              <a:rPr lang="lt-LT" sz="1600" dirty="0">
                <a:latin typeface="Bookman Old Style" panose="02050604050505020204" pitchFamily="18" charset="0"/>
              </a:rPr>
              <a:t>              </a:t>
            </a:r>
            <a:r>
              <a:rPr lang="sv-SE" sz="1600" dirty="0">
                <a:latin typeface="Bookman Old Style" panose="02050604050505020204" pitchFamily="18" charset="0"/>
              </a:rPr>
              <a:t>Siektinas</a:t>
            </a:r>
            <a:r>
              <a:rPr lang="lt-LT" sz="1600" dirty="0">
                <a:latin typeface="Bookman Old Style" panose="02050604050505020204" pitchFamily="18" charset="0"/>
              </a:rPr>
              <a:t> </a:t>
            </a:r>
            <a:r>
              <a:rPr lang="sv-SE" sz="1600" dirty="0">
                <a:latin typeface="Bookman Old Style" panose="02050604050505020204" pitchFamily="18" charset="0"/>
              </a:rPr>
              <a:t>pokytis +1% per metu</a:t>
            </a:r>
            <a:r>
              <a:rPr lang="lt-LT" sz="1600" dirty="0">
                <a:latin typeface="Bookman Old Style" panose="02050604050505020204" pitchFamily="18" charset="0"/>
              </a:rPr>
              <a:t>s)</a:t>
            </a:r>
            <a:endParaRPr lang="lt-LT" sz="1600" dirty="0">
              <a:solidFill>
                <a:srgbClr val="FF0000"/>
              </a:solidFill>
              <a:latin typeface="Bookman Old Style" panose="02050604050505020204" pitchFamily="18" charset="0"/>
            </a:endParaRPr>
          </a:p>
          <a:p>
            <a:r>
              <a:rPr lang="lt-LT" sz="1600" dirty="0">
                <a:latin typeface="Bookman Old Style" panose="02050604050505020204" pitchFamily="18" charset="0"/>
              </a:rPr>
              <a:t>    </a:t>
            </a:r>
          </a:p>
        </p:txBody>
      </p:sp>
      <p:sp>
        <p:nvSpPr>
          <p:cNvPr id="8" name="Arrow: Down 7">
            <a:extLst>
              <a:ext uri="{FF2B5EF4-FFF2-40B4-BE49-F238E27FC236}">
                <a16:creationId xmlns:a16="http://schemas.microsoft.com/office/drawing/2014/main" id="{CC0EC195-7962-6394-844A-A40FCEB0AFF3}"/>
              </a:ext>
            </a:extLst>
          </p:cNvPr>
          <p:cNvSpPr/>
          <p:nvPr/>
        </p:nvSpPr>
        <p:spPr>
          <a:xfrm>
            <a:off x="5128550" y="1450018"/>
            <a:ext cx="190436" cy="19418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1" name="Arrow: Down 10">
            <a:extLst>
              <a:ext uri="{FF2B5EF4-FFF2-40B4-BE49-F238E27FC236}">
                <a16:creationId xmlns:a16="http://schemas.microsoft.com/office/drawing/2014/main" id="{49D89BB9-7A37-4D84-6ECA-50689FFD96F8}"/>
              </a:ext>
            </a:extLst>
          </p:cNvPr>
          <p:cNvSpPr/>
          <p:nvPr/>
        </p:nvSpPr>
        <p:spPr>
          <a:xfrm>
            <a:off x="5128547" y="3130044"/>
            <a:ext cx="178705" cy="194184"/>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3" name="Arrow: Down 12">
            <a:extLst>
              <a:ext uri="{FF2B5EF4-FFF2-40B4-BE49-F238E27FC236}">
                <a16:creationId xmlns:a16="http://schemas.microsoft.com/office/drawing/2014/main" id="{A59C168A-CF4D-780E-D1EB-F466D9C9DE20}"/>
              </a:ext>
            </a:extLst>
          </p:cNvPr>
          <p:cNvSpPr/>
          <p:nvPr/>
        </p:nvSpPr>
        <p:spPr>
          <a:xfrm>
            <a:off x="5140281" y="2618616"/>
            <a:ext cx="178705" cy="19418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4" name="Graphic 3" descr="Exclamation mark with solid fill">
            <a:extLst>
              <a:ext uri="{FF2B5EF4-FFF2-40B4-BE49-F238E27FC236}">
                <a16:creationId xmlns:a16="http://schemas.microsoft.com/office/drawing/2014/main" id="{1CE66094-7C5A-A021-D6A0-04EDAAD4D89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3778799" y="4636451"/>
            <a:ext cx="1804405" cy="1669945"/>
          </a:xfrm>
          <a:prstGeom prst="rect">
            <a:avLst/>
          </a:prstGeom>
        </p:spPr>
      </p:pic>
      <p:sp>
        <p:nvSpPr>
          <p:cNvPr id="26" name="TextBox 25">
            <a:extLst>
              <a:ext uri="{FF2B5EF4-FFF2-40B4-BE49-F238E27FC236}">
                <a16:creationId xmlns:a16="http://schemas.microsoft.com/office/drawing/2014/main" id="{AA6B6DE1-62E2-D769-19FD-A50FAC177D99}"/>
              </a:ext>
            </a:extLst>
          </p:cNvPr>
          <p:cNvSpPr txBox="1"/>
          <p:nvPr/>
        </p:nvSpPr>
        <p:spPr>
          <a:xfrm>
            <a:off x="4939450" y="4707046"/>
            <a:ext cx="7106369" cy="1600438"/>
          </a:xfrm>
          <a:prstGeom prst="rect">
            <a:avLst/>
          </a:prstGeom>
          <a:noFill/>
          <a:ln>
            <a:solidFill>
              <a:schemeClr val="tx1"/>
            </a:solidFill>
          </a:ln>
        </p:spPr>
        <p:txBody>
          <a:bodyPr wrap="square" rtlCol="0">
            <a:spAutoFit/>
          </a:bodyPr>
          <a:lstStyle/>
          <a:p>
            <a:r>
              <a:rPr lang="lt-LT" sz="1400" b="1" dirty="0">
                <a:latin typeface="Bookman Old Style" panose="02050604050505020204" pitchFamily="18" charset="0"/>
              </a:rPr>
              <a:t>SKPC ne visas numatytas reikšmes pavyko pasiekti dėl naujojo Smurto artimoje aplinkoje įstatymo nuostatų beveik dvigubai išaugus pranešimų kiekiui, pasikeitimai įstatyminėje bazėje ir mažas finansavimas. Didėjant pranešimų </a:t>
            </a:r>
            <a:r>
              <a:rPr lang="lt-LT" sz="1400" b="1" dirty="0" smtClean="0">
                <a:latin typeface="Bookman Old Style" panose="02050604050505020204" pitchFamily="18" charset="0"/>
              </a:rPr>
              <a:t>skaičiui </a:t>
            </a:r>
            <a:r>
              <a:rPr lang="lt-LT" sz="1400" b="1" dirty="0">
                <a:latin typeface="Bookman Old Style" panose="02050604050505020204" pitchFamily="18" charset="0"/>
              </a:rPr>
              <a:t>pasiekti siektiną </a:t>
            </a:r>
            <a:r>
              <a:rPr lang="en-US" sz="1400" b="1" dirty="0" err="1">
                <a:latin typeface="Bookman Old Style" panose="02050604050505020204" pitchFamily="18" charset="0"/>
              </a:rPr>
              <a:t>reik</a:t>
            </a:r>
            <a:r>
              <a:rPr lang="lt-LT" sz="1400" b="1" dirty="0" err="1">
                <a:latin typeface="Bookman Old Style" panose="02050604050505020204" pitchFamily="18" charset="0"/>
              </a:rPr>
              <a:t>šmę</a:t>
            </a:r>
            <a:r>
              <a:rPr lang="lt-LT" sz="1400" b="1" dirty="0">
                <a:latin typeface="Bookman Old Style" panose="02050604050505020204" pitchFamily="18" charset="0"/>
              </a:rPr>
              <a:t> 10</a:t>
            </a:r>
            <a:r>
              <a:rPr lang="en-US" sz="1400" b="1" dirty="0">
                <a:latin typeface="Bookman Old Style" panose="02050604050505020204" pitchFamily="18" charset="0"/>
              </a:rPr>
              <a:t>% </a:t>
            </a:r>
            <a:r>
              <a:rPr lang="lt-LT" sz="1400" b="1" dirty="0">
                <a:latin typeface="Bookman Old Style" panose="02050604050505020204" pitchFamily="18" charset="0"/>
              </a:rPr>
              <a:t> </a:t>
            </a:r>
            <a:r>
              <a:rPr lang="lt-LT" sz="1400" b="1" dirty="0" smtClean="0">
                <a:latin typeface="Bookman Old Style" panose="02050604050505020204" pitchFamily="18" charset="0"/>
              </a:rPr>
              <a:t>buvo sudėtinga</a:t>
            </a:r>
            <a:r>
              <a:rPr lang="lt-LT" sz="1400" b="1" dirty="0">
                <a:latin typeface="Bookman Old Style" panose="02050604050505020204" pitchFamily="18" charset="0"/>
              </a:rPr>
              <a:t>.</a:t>
            </a:r>
          </a:p>
          <a:p>
            <a:r>
              <a:rPr lang="lt-LT" sz="1400" b="1" dirty="0">
                <a:latin typeface="Bookman Old Style" panose="02050604050505020204" pitchFamily="18" charset="0"/>
              </a:rPr>
              <a:t>2024 m. reikėtų atnaujinti kokybės vertinimo metodiką, kad duomenys galėtų būti sulyginami. </a:t>
            </a:r>
            <a:r>
              <a:rPr lang="lt-LT" sz="1400" b="1" dirty="0">
                <a:solidFill>
                  <a:srgbClr val="FF0000"/>
                </a:solidFill>
                <a:latin typeface="Bookman Old Style" panose="02050604050505020204" pitchFamily="18" charset="0"/>
              </a:rPr>
              <a:t>Šiuo metu niekur neišskiriamas ekspertinis vertinimas.</a:t>
            </a:r>
          </a:p>
        </p:txBody>
      </p:sp>
      <p:sp>
        <p:nvSpPr>
          <p:cNvPr id="5" name="Rodyklė: į viršų 4">
            <a:extLst>
              <a:ext uri="{FF2B5EF4-FFF2-40B4-BE49-F238E27FC236}">
                <a16:creationId xmlns:a16="http://schemas.microsoft.com/office/drawing/2014/main" id="{421CC404-2DE0-26A3-ADF4-57C80CC2822A}"/>
              </a:ext>
            </a:extLst>
          </p:cNvPr>
          <p:cNvSpPr/>
          <p:nvPr/>
        </p:nvSpPr>
        <p:spPr>
          <a:xfrm>
            <a:off x="5128547" y="2104527"/>
            <a:ext cx="178705" cy="194184"/>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6" name="Rodyklė: į viršų 5">
            <a:extLst>
              <a:ext uri="{FF2B5EF4-FFF2-40B4-BE49-F238E27FC236}">
                <a16:creationId xmlns:a16="http://schemas.microsoft.com/office/drawing/2014/main" id="{910F1E3C-D1A2-31A4-FC6D-A77529AF4E9A}"/>
              </a:ext>
            </a:extLst>
          </p:cNvPr>
          <p:cNvSpPr/>
          <p:nvPr/>
        </p:nvSpPr>
        <p:spPr>
          <a:xfrm>
            <a:off x="5140280" y="3851016"/>
            <a:ext cx="178705" cy="194184"/>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pic>
        <p:nvPicPr>
          <p:cNvPr id="14" name="Paveikslėlis 2" descr="logo_mvic_mc">
            <a:extLst>
              <a:ext uri="{FF2B5EF4-FFF2-40B4-BE49-F238E27FC236}">
                <a16:creationId xmlns:a16="http://schemas.microsoft.com/office/drawing/2014/main" id="{5AB22A5D-59EE-8BE8-B56C-2F3694EDB0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734" y="5001949"/>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967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C3D18-8497-9BBB-5EF5-0F246E0FD576}"/>
              </a:ext>
            </a:extLst>
          </p:cNvPr>
          <p:cNvSpPr>
            <a:spLocks noGrp="1"/>
          </p:cNvSpPr>
          <p:nvPr>
            <p:ph type="title"/>
          </p:nvPr>
        </p:nvSpPr>
        <p:spPr>
          <a:xfrm>
            <a:off x="304177" y="605564"/>
            <a:ext cx="4277153" cy="5189212"/>
          </a:xfrm>
        </p:spPr>
        <p:txBody>
          <a:bodyPr>
            <a:normAutofit/>
          </a:bodyPr>
          <a:lstStyle/>
          <a:p>
            <a:r>
              <a:rPr lang="lt-LT" sz="3000" dirty="0">
                <a:solidFill>
                  <a:schemeClr val="tx2"/>
                </a:solidFill>
                <a:latin typeface="Bookman Old Style" panose="02050604050505020204" pitchFamily="18" charset="0"/>
              </a:rPr>
              <a:t>II dimensija</a:t>
            </a:r>
            <a:br>
              <a:rPr lang="lt-LT" sz="3000" dirty="0">
                <a:solidFill>
                  <a:schemeClr val="tx2"/>
                </a:solidFill>
                <a:latin typeface="Bookman Old Style" panose="02050604050505020204" pitchFamily="18" charset="0"/>
              </a:rPr>
            </a:br>
            <a:r>
              <a:rPr lang="en-US" sz="3000" dirty="0">
                <a:solidFill>
                  <a:schemeClr val="tx2"/>
                </a:solidFill>
                <a:latin typeface="Bookman Old Style" panose="02050604050505020204" pitchFamily="18" charset="0"/>
              </a:rPr>
              <a:t> </a:t>
            </a: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Pagalbos teikimo      proceso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organizavimas ir vykdymas</a:t>
            </a:r>
            <a:br>
              <a:rPr lang="lt-LT" sz="3000" dirty="0">
                <a:solidFill>
                  <a:schemeClr val="tx2"/>
                </a:solidFill>
                <a:latin typeface="Bookman Old Style" panose="02050604050505020204" pitchFamily="18" charset="0"/>
              </a:rPr>
            </a:br>
            <a:endParaRPr lang="lt-LT" sz="3000" dirty="0">
              <a:solidFill>
                <a:schemeClr val="tx2"/>
              </a:solidFill>
              <a:latin typeface="Bookman Old Style" panose="02050604050505020204" pitchFamily="18" charset="0"/>
            </a:endParaRPr>
          </a:p>
        </p:txBody>
      </p:sp>
      <p:sp>
        <p:nvSpPr>
          <p:cNvPr id="3" name="TextBox 2">
            <a:extLst>
              <a:ext uri="{FF2B5EF4-FFF2-40B4-BE49-F238E27FC236}">
                <a16:creationId xmlns:a16="http://schemas.microsoft.com/office/drawing/2014/main" id="{3D205277-5890-AEE2-CBEA-C8E9BB4F6852}"/>
              </a:ext>
            </a:extLst>
          </p:cNvPr>
          <p:cNvSpPr txBox="1"/>
          <p:nvPr/>
        </p:nvSpPr>
        <p:spPr>
          <a:xfrm>
            <a:off x="4688683" y="435397"/>
            <a:ext cx="7355963" cy="5047536"/>
          </a:xfrm>
          <a:prstGeom prst="rect">
            <a:avLst/>
          </a:prstGeom>
          <a:noFill/>
        </p:spPr>
        <p:txBody>
          <a:bodyPr wrap="square" rtlCol="0">
            <a:spAutoFit/>
          </a:bodyPr>
          <a:lstStyle/>
          <a:p>
            <a:r>
              <a:rPr lang="lt-LT" sz="1600" b="1" dirty="0">
                <a:latin typeface="Bookman Old Style" panose="02050604050505020204" pitchFamily="18" charset="0"/>
              </a:rPr>
              <a:t>2.1.1. Įgalinimo / konversijos rodiklis:</a:t>
            </a:r>
          </a:p>
          <a:p>
            <a:endParaRPr lang="lt-LT" sz="1600" dirty="0">
              <a:latin typeface="Bookman Old Style" panose="02050604050505020204" pitchFamily="18" charset="0"/>
            </a:endParaRPr>
          </a:p>
          <a:p>
            <a:r>
              <a:rPr lang="lt-LT" sz="1600" dirty="0">
                <a:latin typeface="Bookman Old Style" panose="02050604050505020204" pitchFamily="18" charset="0"/>
              </a:rPr>
              <a:t>  </a:t>
            </a:r>
            <a:r>
              <a:rPr lang="en-US" sz="1600" dirty="0">
                <a:latin typeface="Bookman Old Style" panose="02050604050505020204" pitchFamily="18" charset="0"/>
              </a:rPr>
              <a:t>  </a:t>
            </a:r>
            <a:r>
              <a:rPr lang="lt-LT" sz="1600" dirty="0">
                <a:latin typeface="Bookman Old Style" panose="02050604050505020204" pitchFamily="18" charset="0"/>
              </a:rPr>
              <a:t>      Asmenų skaičiaus, gavusių konsultavimo pagalbą, santykis su      asmenų skaičiumi, gavusių informavimo pagalbą – </a:t>
            </a:r>
            <a:r>
              <a:rPr lang="lt-LT" sz="1600" dirty="0">
                <a:solidFill>
                  <a:schemeClr val="accent1"/>
                </a:solidFill>
                <a:latin typeface="Bookman Old Style" panose="02050604050505020204" pitchFamily="18" charset="0"/>
              </a:rPr>
              <a:t>48,70</a:t>
            </a:r>
            <a:r>
              <a:rPr lang="lt-LT" sz="1600" dirty="0">
                <a:solidFill>
                  <a:srgbClr val="FF0000"/>
                </a:solidFill>
                <a:latin typeface="Bookman Old Style" panose="02050604050505020204" pitchFamily="18" charset="0"/>
              </a:rPr>
              <a:t> %            </a:t>
            </a:r>
            <a:r>
              <a:rPr lang="lt-LT" sz="1600" dirty="0">
                <a:latin typeface="Bookman Old Style" panose="02050604050505020204" pitchFamily="18" charset="0"/>
              </a:rPr>
              <a:t>(2022 m. – 69,45 %. Siektinas pokytis +1% per metus).</a:t>
            </a:r>
          </a:p>
          <a:p>
            <a:r>
              <a:rPr lang="lt-LT" sz="1600" b="1" dirty="0">
                <a:latin typeface="Bookman Old Style" panose="02050604050505020204" pitchFamily="18" charset="0"/>
              </a:rPr>
              <a:t>Įgalinimo reikšmė sumažėjusi dėl išaugusio pranešimų skaičiaus.</a:t>
            </a:r>
          </a:p>
          <a:p>
            <a:r>
              <a:rPr lang="en-US" sz="1600" dirty="0">
                <a:latin typeface="Bookman Old Style" panose="02050604050505020204" pitchFamily="18" charset="0"/>
              </a:rPr>
              <a:t>     </a:t>
            </a:r>
            <a:r>
              <a:rPr lang="lt-LT" sz="1600" dirty="0">
                <a:latin typeface="Bookman Old Style" panose="02050604050505020204" pitchFamily="18" charset="0"/>
              </a:rPr>
              <a:t>     Asmenų </a:t>
            </a:r>
            <a:r>
              <a:rPr lang="lt-LT" sz="1600" dirty="0" smtClean="0">
                <a:latin typeface="Bookman Old Style" panose="02050604050505020204" pitchFamily="18" charset="0"/>
              </a:rPr>
              <a:t>skaičiaus </a:t>
            </a:r>
            <a:r>
              <a:rPr lang="lt-LT" sz="1600" dirty="0">
                <a:latin typeface="Bookman Old Style" panose="02050604050505020204" pitchFamily="18" charset="0"/>
              </a:rPr>
              <a:t>gavusių teisininko pagalbą santykis su    asmenų </a:t>
            </a:r>
            <a:r>
              <a:rPr lang="lt-LT" sz="1600" dirty="0" smtClean="0">
                <a:latin typeface="Bookman Old Style" panose="02050604050505020204" pitchFamily="18" charset="0"/>
              </a:rPr>
              <a:t>skaičiumi </a:t>
            </a:r>
            <a:r>
              <a:rPr lang="lt-LT" sz="1600" dirty="0">
                <a:latin typeface="Bookman Old Style" panose="02050604050505020204" pitchFamily="18" charset="0"/>
              </a:rPr>
              <a:t>gavusių informavimo pagalbą  - </a:t>
            </a:r>
            <a:r>
              <a:rPr lang="lt-LT" sz="1600" dirty="0">
                <a:solidFill>
                  <a:srgbClr val="253B99"/>
                </a:solidFill>
                <a:latin typeface="Bookman Old Style" panose="02050604050505020204" pitchFamily="18" charset="0"/>
              </a:rPr>
              <a:t>7,67 %.             </a:t>
            </a:r>
            <a:r>
              <a:rPr lang="lt-LT" sz="1600" dirty="0">
                <a:latin typeface="Bookman Old Style" panose="02050604050505020204" pitchFamily="18" charset="0"/>
              </a:rPr>
              <a:t>(2022 m. – 6,28</a:t>
            </a:r>
            <a:r>
              <a:rPr lang="en-US" sz="1600" dirty="0">
                <a:latin typeface="Bookman Old Style" panose="02050604050505020204" pitchFamily="18" charset="0"/>
              </a:rPr>
              <a:t>%</a:t>
            </a:r>
            <a:r>
              <a:rPr lang="lt-LT" sz="1600" dirty="0">
                <a:latin typeface="Bookman Old Style" panose="02050604050505020204" pitchFamily="18" charset="0"/>
              </a:rPr>
              <a:t> Siektinas pokytis +1% per metus).                  </a:t>
            </a:r>
            <a:r>
              <a:rPr lang="lt-LT" sz="1600" b="1" dirty="0">
                <a:latin typeface="Bookman Old Style" panose="02050604050505020204" pitchFamily="18" charset="0"/>
              </a:rPr>
              <a:t>Siektina reikšmė – pasiekta.</a:t>
            </a:r>
          </a:p>
          <a:p>
            <a:r>
              <a:rPr lang="en-US" sz="1600" dirty="0">
                <a:latin typeface="Bookman Old Style" panose="02050604050505020204" pitchFamily="18" charset="0"/>
              </a:rPr>
              <a:t>     </a:t>
            </a:r>
            <a:r>
              <a:rPr lang="lt-LT" sz="1600" dirty="0">
                <a:latin typeface="Bookman Old Style" panose="02050604050505020204" pitchFamily="18" charset="0"/>
              </a:rPr>
              <a:t>     Asmenų </a:t>
            </a:r>
            <a:r>
              <a:rPr lang="lt-LT" sz="1600" dirty="0" smtClean="0">
                <a:latin typeface="Bookman Old Style" panose="02050604050505020204" pitchFamily="18" charset="0"/>
              </a:rPr>
              <a:t>skaičiaus </a:t>
            </a:r>
            <a:r>
              <a:rPr lang="lt-LT" sz="1600" dirty="0">
                <a:latin typeface="Bookman Old Style" panose="02050604050505020204" pitchFamily="18" charset="0"/>
              </a:rPr>
              <a:t>gavusių psichologo pagalbą santykis su asmenų </a:t>
            </a:r>
            <a:r>
              <a:rPr lang="lt-LT" sz="1600" dirty="0" smtClean="0">
                <a:latin typeface="Bookman Old Style" panose="02050604050505020204" pitchFamily="18" charset="0"/>
              </a:rPr>
              <a:t>skaičiumi </a:t>
            </a:r>
            <a:r>
              <a:rPr lang="lt-LT" sz="1600" dirty="0">
                <a:latin typeface="Bookman Old Style" panose="02050604050505020204" pitchFamily="18" charset="0"/>
              </a:rPr>
              <a:t>gavusių informavimo pagalbą -  </a:t>
            </a:r>
            <a:r>
              <a:rPr lang="lt-LT" sz="1600" dirty="0">
                <a:solidFill>
                  <a:srgbClr val="FF0000"/>
                </a:solidFill>
                <a:latin typeface="Bookman Old Style" panose="02050604050505020204" pitchFamily="18" charset="0"/>
              </a:rPr>
              <a:t>6,68 %</a:t>
            </a:r>
            <a:r>
              <a:rPr lang="en-US" sz="1600" dirty="0">
                <a:solidFill>
                  <a:srgbClr val="FF0000"/>
                </a:solidFill>
                <a:latin typeface="Bookman Old Style" panose="02050604050505020204" pitchFamily="18" charset="0"/>
              </a:rPr>
              <a:t> </a:t>
            </a:r>
            <a:r>
              <a:rPr lang="en-US" sz="1600" dirty="0">
                <a:latin typeface="Bookman Old Style" panose="02050604050505020204" pitchFamily="18" charset="0"/>
              </a:rPr>
              <a:t>(2022 m. – </a:t>
            </a:r>
            <a:r>
              <a:rPr lang="lt-LT" sz="1600" dirty="0">
                <a:latin typeface="Bookman Old Style" panose="02050604050505020204" pitchFamily="18" charset="0"/>
              </a:rPr>
              <a:t>9,6</a:t>
            </a:r>
            <a:r>
              <a:rPr lang="en-US" sz="1600" dirty="0">
                <a:latin typeface="Bookman Old Style" panose="02050604050505020204" pitchFamily="18" charset="0"/>
              </a:rPr>
              <a:t> % </a:t>
            </a:r>
            <a:r>
              <a:rPr lang="lt-LT" sz="1600" dirty="0">
                <a:latin typeface="Bookman Old Style" panose="02050604050505020204" pitchFamily="18" charset="0"/>
              </a:rPr>
              <a:t>Siektinas pokytis +1% per metus</a:t>
            </a:r>
            <a:r>
              <a:rPr lang="en-US" sz="1600" dirty="0">
                <a:latin typeface="Bookman Old Style" panose="02050604050505020204" pitchFamily="18" charset="0"/>
              </a:rPr>
              <a:t>). </a:t>
            </a:r>
            <a:endParaRPr lang="lt-LT" sz="1600" dirty="0">
              <a:latin typeface="Bookman Old Style" panose="02050604050505020204" pitchFamily="18" charset="0"/>
            </a:endParaRPr>
          </a:p>
          <a:p>
            <a:r>
              <a:rPr lang="lt-LT" sz="1600" b="1" dirty="0">
                <a:latin typeface="Bookman Old Style" panose="02050604050505020204" pitchFamily="18" charset="0"/>
              </a:rPr>
              <a:t>Reikšmė sumažėjo 2,92</a:t>
            </a:r>
            <a:r>
              <a:rPr lang="en-US" sz="1600" b="1" dirty="0">
                <a:latin typeface="Bookman Old Style" panose="02050604050505020204" pitchFamily="18" charset="0"/>
              </a:rPr>
              <a:t> %</a:t>
            </a:r>
            <a:endParaRPr lang="lt-LT" sz="1600" dirty="0">
              <a:latin typeface="Bookman Old Style" panose="02050604050505020204" pitchFamily="18" charset="0"/>
            </a:endParaRPr>
          </a:p>
          <a:p>
            <a:r>
              <a:rPr lang="en-US" sz="1600" dirty="0">
                <a:latin typeface="Bookman Old Style" panose="02050604050505020204" pitchFamily="18" charset="0"/>
              </a:rPr>
              <a:t>     </a:t>
            </a:r>
            <a:r>
              <a:rPr lang="lt-LT" sz="1600" dirty="0">
                <a:latin typeface="Bookman Old Style" panose="02050604050505020204" pitchFamily="18" charset="0"/>
              </a:rPr>
              <a:t>     Asmenų </a:t>
            </a:r>
            <a:r>
              <a:rPr lang="lt-LT" sz="1600" dirty="0" smtClean="0">
                <a:latin typeface="Bookman Old Style" panose="02050604050505020204" pitchFamily="18" charset="0"/>
              </a:rPr>
              <a:t>skaičiaus </a:t>
            </a:r>
            <a:r>
              <a:rPr lang="lt-LT" sz="1600" dirty="0">
                <a:latin typeface="Bookman Old Style" panose="02050604050505020204" pitchFamily="18" charset="0"/>
              </a:rPr>
              <a:t>gavusių teisininko ir psichologo pagalbą santykis su asmenų </a:t>
            </a:r>
            <a:r>
              <a:rPr lang="lt-LT" sz="1600" dirty="0" smtClean="0">
                <a:latin typeface="Bookman Old Style" panose="02050604050505020204" pitchFamily="18" charset="0"/>
              </a:rPr>
              <a:t>skaičiumi </a:t>
            </a:r>
            <a:r>
              <a:rPr lang="lt-LT" sz="1600" dirty="0">
                <a:latin typeface="Bookman Old Style" panose="02050604050505020204" pitchFamily="18" charset="0"/>
              </a:rPr>
              <a:t>gavusių informavimo pagalbą – </a:t>
            </a:r>
            <a:r>
              <a:rPr lang="lt-LT" sz="1600" dirty="0">
                <a:solidFill>
                  <a:srgbClr val="FF0000"/>
                </a:solidFill>
                <a:latin typeface="Bookman Old Style" panose="02050604050505020204" pitchFamily="18" charset="0"/>
              </a:rPr>
              <a:t>14,36 %</a:t>
            </a:r>
            <a:r>
              <a:rPr lang="lt-LT" sz="1600" b="1" dirty="0">
                <a:solidFill>
                  <a:srgbClr val="253B99"/>
                </a:solidFill>
                <a:latin typeface="Bookman Old Style" panose="02050604050505020204" pitchFamily="18" charset="0"/>
              </a:rPr>
              <a:t> </a:t>
            </a:r>
            <a:r>
              <a:rPr lang="en-US" sz="1600" dirty="0">
                <a:latin typeface="Bookman Old Style" panose="02050604050505020204" pitchFamily="18" charset="0"/>
              </a:rPr>
              <a:t>(2022 m. – </a:t>
            </a:r>
            <a:r>
              <a:rPr lang="lt-LT" sz="1600" dirty="0">
                <a:latin typeface="Bookman Old Style" panose="02050604050505020204" pitchFamily="18" charset="0"/>
              </a:rPr>
              <a:t>15,88</a:t>
            </a:r>
            <a:r>
              <a:rPr lang="en-US" sz="1600" dirty="0">
                <a:latin typeface="Bookman Old Style" panose="02050604050505020204" pitchFamily="18" charset="0"/>
              </a:rPr>
              <a:t> % </a:t>
            </a:r>
            <a:r>
              <a:rPr lang="lt-LT" sz="1600" dirty="0">
                <a:latin typeface="Bookman Old Style" panose="02050604050505020204" pitchFamily="18" charset="0"/>
              </a:rPr>
              <a:t>Siektinas pokytis +1% per metus</a:t>
            </a:r>
            <a:r>
              <a:rPr lang="en-US" sz="1600" dirty="0">
                <a:latin typeface="Bookman Old Style" panose="02050604050505020204" pitchFamily="18" charset="0"/>
              </a:rPr>
              <a:t>).</a:t>
            </a:r>
            <a:endParaRPr lang="lt-LT" sz="1600" dirty="0">
              <a:latin typeface="Bookman Old Style" panose="02050604050505020204" pitchFamily="18" charset="0"/>
            </a:endParaRPr>
          </a:p>
          <a:p>
            <a:r>
              <a:rPr lang="en-US" sz="1600" dirty="0">
                <a:latin typeface="Bookman Old Style" panose="02050604050505020204" pitchFamily="18" charset="0"/>
              </a:rPr>
              <a:t> </a:t>
            </a:r>
            <a:r>
              <a:rPr lang="lt-LT" sz="1600" b="1" dirty="0">
                <a:latin typeface="Bookman Old Style" panose="02050604050505020204" pitchFamily="18" charset="0"/>
              </a:rPr>
              <a:t>Reikšmė sumažėjo 1,52</a:t>
            </a:r>
            <a:r>
              <a:rPr lang="en-US" sz="1600" b="1" dirty="0">
                <a:latin typeface="Bookman Old Style" panose="02050604050505020204" pitchFamily="18" charset="0"/>
              </a:rPr>
              <a:t> %</a:t>
            </a:r>
            <a:endParaRPr lang="lt-LT" sz="1600" dirty="0">
              <a:latin typeface="Bookman Old Style" panose="02050604050505020204" pitchFamily="18" charset="0"/>
            </a:endParaRPr>
          </a:p>
          <a:p>
            <a:endParaRPr lang="en-US" sz="1600" b="1" dirty="0">
              <a:latin typeface="Bookman Old Style" panose="02050604050505020204" pitchFamily="18" charset="0"/>
            </a:endParaRPr>
          </a:p>
          <a:p>
            <a:endParaRPr lang="lt-LT" b="1" dirty="0"/>
          </a:p>
        </p:txBody>
      </p:sp>
      <p:sp>
        <p:nvSpPr>
          <p:cNvPr id="6" name="Arrow: Down 5">
            <a:extLst>
              <a:ext uri="{FF2B5EF4-FFF2-40B4-BE49-F238E27FC236}">
                <a16:creationId xmlns:a16="http://schemas.microsoft.com/office/drawing/2014/main" id="{BEA0963F-08FA-2C2B-C8D9-9E09ABD8DF7B}"/>
              </a:ext>
            </a:extLst>
          </p:cNvPr>
          <p:cNvSpPr/>
          <p:nvPr/>
        </p:nvSpPr>
        <p:spPr>
          <a:xfrm>
            <a:off x="5093651" y="966162"/>
            <a:ext cx="190437" cy="203258"/>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11" name="Graphic 10" descr="Exclamation mark with solid fill">
            <a:extLst>
              <a:ext uri="{FF2B5EF4-FFF2-40B4-BE49-F238E27FC236}">
                <a16:creationId xmlns:a16="http://schemas.microsoft.com/office/drawing/2014/main" id="{7DE0F4F9-AF2A-034F-7631-2E7549CEA5AF}"/>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438776" y="4964555"/>
            <a:ext cx="845312" cy="927283"/>
          </a:xfrm>
          <a:prstGeom prst="rect">
            <a:avLst/>
          </a:prstGeom>
        </p:spPr>
      </p:pic>
      <p:sp>
        <p:nvSpPr>
          <p:cNvPr id="13" name="TextBox 12">
            <a:extLst>
              <a:ext uri="{FF2B5EF4-FFF2-40B4-BE49-F238E27FC236}">
                <a16:creationId xmlns:a16="http://schemas.microsoft.com/office/drawing/2014/main" id="{AE397F03-FEDE-6D12-C8E0-800475D2C119}"/>
              </a:ext>
            </a:extLst>
          </p:cNvPr>
          <p:cNvSpPr txBox="1"/>
          <p:nvPr/>
        </p:nvSpPr>
        <p:spPr>
          <a:xfrm>
            <a:off x="5183003" y="5067985"/>
            <a:ext cx="6255465" cy="707886"/>
          </a:xfrm>
          <a:prstGeom prst="rect">
            <a:avLst/>
          </a:prstGeom>
          <a:noFill/>
          <a:ln>
            <a:solidFill>
              <a:schemeClr val="tx1"/>
            </a:solidFill>
          </a:ln>
        </p:spPr>
        <p:txBody>
          <a:bodyPr wrap="square" rtlCol="0">
            <a:spAutoFit/>
          </a:bodyPr>
          <a:lstStyle/>
          <a:p>
            <a:r>
              <a:rPr lang="lt-LT" sz="2000" dirty="0"/>
              <a:t>Dėl 2023 m. I ir II pusmetį skirtingų SADM nurodytų rodiklių duomenys sunkiai lyginami. </a:t>
            </a:r>
          </a:p>
        </p:txBody>
      </p:sp>
      <p:sp>
        <p:nvSpPr>
          <p:cNvPr id="14" name="Arrow: Down 13">
            <a:extLst>
              <a:ext uri="{FF2B5EF4-FFF2-40B4-BE49-F238E27FC236}">
                <a16:creationId xmlns:a16="http://schemas.microsoft.com/office/drawing/2014/main" id="{A4D1F35D-F0F3-2928-F755-964FBB39D089}"/>
              </a:ext>
            </a:extLst>
          </p:cNvPr>
          <p:cNvSpPr/>
          <p:nvPr/>
        </p:nvSpPr>
        <p:spPr>
          <a:xfrm>
            <a:off x="5093651" y="2955870"/>
            <a:ext cx="190437" cy="203258"/>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8" name="Rodyklė: į viršų 7">
            <a:extLst>
              <a:ext uri="{FF2B5EF4-FFF2-40B4-BE49-F238E27FC236}">
                <a16:creationId xmlns:a16="http://schemas.microsoft.com/office/drawing/2014/main" id="{D79A46A4-875B-AEB8-5519-92B37D289CAA}"/>
              </a:ext>
            </a:extLst>
          </p:cNvPr>
          <p:cNvSpPr/>
          <p:nvPr/>
        </p:nvSpPr>
        <p:spPr>
          <a:xfrm>
            <a:off x="5099516" y="1965553"/>
            <a:ext cx="178705" cy="194184"/>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pic>
        <p:nvPicPr>
          <p:cNvPr id="19" name="Paveikslėlis 2" descr="logo_mvic_mc">
            <a:extLst>
              <a:ext uri="{FF2B5EF4-FFF2-40B4-BE49-F238E27FC236}">
                <a16:creationId xmlns:a16="http://schemas.microsoft.com/office/drawing/2014/main" id="{0F03E564-C8BA-8175-D78D-FC80EA398D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734" y="5001949"/>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Arrow: Down 13">
            <a:extLst>
              <a:ext uri="{FF2B5EF4-FFF2-40B4-BE49-F238E27FC236}">
                <a16:creationId xmlns:a16="http://schemas.microsoft.com/office/drawing/2014/main" id="{655A3A41-87A1-C776-F741-20F3BE01F96B}"/>
              </a:ext>
            </a:extLst>
          </p:cNvPr>
          <p:cNvSpPr/>
          <p:nvPr/>
        </p:nvSpPr>
        <p:spPr>
          <a:xfrm>
            <a:off x="5087784" y="3913764"/>
            <a:ext cx="190437" cy="203258"/>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Tree>
    <p:extLst>
      <p:ext uri="{BB962C8B-B14F-4D97-AF65-F5344CB8AC3E}">
        <p14:creationId xmlns:p14="http://schemas.microsoft.com/office/powerpoint/2010/main" val="10764768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C3D18-8497-9BBB-5EF5-0F246E0FD576}"/>
              </a:ext>
            </a:extLst>
          </p:cNvPr>
          <p:cNvSpPr>
            <a:spLocks noGrp="1"/>
          </p:cNvSpPr>
          <p:nvPr>
            <p:ph type="title"/>
          </p:nvPr>
        </p:nvSpPr>
        <p:spPr>
          <a:xfrm>
            <a:off x="713370" y="1501444"/>
            <a:ext cx="3781987" cy="3299856"/>
          </a:xfrm>
        </p:spPr>
        <p:txBody>
          <a:bodyPr>
            <a:normAutofit/>
          </a:bodyPr>
          <a:lstStyle/>
          <a:p>
            <a:r>
              <a:rPr lang="lt-LT" sz="3000" dirty="0">
                <a:solidFill>
                  <a:schemeClr val="tx2"/>
                </a:solidFill>
                <a:latin typeface="Bookman Old Style" panose="02050604050505020204" pitchFamily="18" charset="0"/>
              </a:rPr>
              <a:t>II dimensija</a:t>
            </a:r>
            <a:r>
              <a:rPr lang="en-US" sz="3000" dirty="0">
                <a:solidFill>
                  <a:schemeClr val="tx2"/>
                </a:solidFill>
                <a:latin typeface="Bookman Old Style" panose="02050604050505020204" pitchFamily="18" charset="0"/>
              </a:rPr>
              <a:t> </a:t>
            </a: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en-US" sz="3000" dirty="0">
                <a:solidFill>
                  <a:schemeClr val="tx2"/>
                </a:solidFill>
                <a:latin typeface="Bookman Old Style" panose="02050604050505020204" pitchFamily="18" charset="0"/>
              </a:rPr>
              <a:t/>
            </a:r>
            <a:br>
              <a:rPr lang="en-US"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Pagalbos teikimo proceso organizavimas ir vykdymas</a:t>
            </a:r>
            <a:br>
              <a:rPr lang="lt-LT" sz="3000" dirty="0">
                <a:solidFill>
                  <a:schemeClr val="tx2"/>
                </a:solidFill>
                <a:latin typeface="Bookman Old Style" panose="02050604050505020204" pitchFamily="18" charset="0"/>
              </a:rPr>
            </a:br>
            <a:endParaRPr lang="lt-LT" sz="3000" dirty="0">
              <a:solidFill>
                <a:schemeClr val="tx2"/>
              </a:solidFill>
              <a:latin typeface="Bookman Old Style" panose="02050604050505020204" pitchFamily="18" charset="0"/>
            </a:endParaRPr>
          </a:p>
        </p:txBody>
      </p:sp>
      <p:sp>
        <p:nvSpPr>
          <p:cNvPr id="3" name="TextBox 2">
            <a:extLst>
              <a:ext uri="{FF2B5EF4-FFF2-40B4-BE49-F238E27FC236}">
                <a16:creationId xmlns:a16="http://schemas.microsoft.com/office/drawing/2014/main" id="{3D205277-5890-AEE2-CBEA-C8E9BB4F6852}"/>
              </a:ext>
            </a:extLst>
          </p:cNvPr>
          <p:cNvSpPr txBox="1"/>
          <p:nvPr/>
        </p:nvSpPr>
        <p:spPr>
          <a:xfrm>
            <a:off x="4853124" y="489104"/>
            <a:ext cx="7066697" cy="5324535"/>
          </a:xfrm>
          <a:prstGeom prst="rect">
            <a:avLst/>
          </a:prstGeom>
          <a:noFill/>
        </p:spPr>
        <p:txBody>
          <a:bodyPr wrap="square" rtlCol="0">
            <a:spAutoFit/>
          </a:bodyPr>
          <a:lstStyle/>
          <a:p>
            <a:r>
              <a:rPr lang="lt-LT" sz="1600" b="1" dirty="0">
                <a:latin typeface="Bookman Old Style" panose="02050604050505020204" pitchFamily="18" charset="0"/>
              </a:rPr>
              <a:t>Kiti II dimensijos rodikliai:</a:t>
            </a:r>
          </a:p>
          <a:p>
            <a:endParaRPr lang="lt-LT" sz="1600" b="1" dirty="0">
              <a:latin typeface="Bookman Old Style" panose="02050604050505020204" pitchFamily="18" charset="0"/>
            </a:endParaRPr>
          </a:p>
          <a:p>
            <a:r>
              <a:rPr lang="lt-LT" sz="1600" b="1" dirty="0">
                <a:latin typeface="Bookman Old Style" panose="02050604050505020204" pitchFamily="18" charset="0"/>
              </a:rPr>
              <a:t>      	2.2.1. Specialistų kompetencijos atitiktis aprašui: specialistų 	gebėjimų teikti pagalbą vertinimas -94,68 % </a:t>
            </a:r>
          </a:p>
          <a:p>
            <a:r>
              <a:rPr lang="lt-LT" sz="1600" dirty="0">
                <a:latin typeface="Bookman Old Style" panose="02050604050505020204" pitchFamily="18" charset="0"/>
              </a:rPr>
              <a:t>Bazinė reikšmė pasiekta. Galimybės tobulėjimui – mokymai specialistams.</a:t>
            </a:r>
          </a:p>
          <a:p>
            <a:r>
              <a:rPr lang="lt-LT" sz="1600" b="1" dirty="0">
                <a:latin typeface="Bookman Old Style" panose="02050604050505020204" pitchFamily="18" charset="0"/>
              </a:rPr>
              <a:t>      	2.3.1. Atitiktis BDAR keliamiems reikalavimams: nuolatinis atitikties BDAR peržiūrėjimas -100 % </a:t>
            </a:r>
          </a:p>
          <a:p>
            <a:r>
              <a:rPr lang="en-US" sz="1600" dirty="0" err="1">
                <a:latin typeface="Bookman Old Style" panose="02050604050505020204" pitchFamily="18" charset="0"/>
              </a:rPr>
              <a:t>Siektina</a:t>
            </a:r>
            <a:r>
              <a:rPr lang="lt-LT" sz="1600" dirty="0">
                <a:latin typeface="Bookman Old Style" panose="02050604050505020204" pitchFamily="18" charset="0"/>
              </a:rPr>
              <a:t> reikšmė 	pasiekta, SKPC turi patvirtintą BDAR politiką.</a:t>
            </a:r>
          </a:p>
          <a:p>
            <a:r>
              <a:rPr lang="lt-LT" sz="1600" b="1" dirty="0">
                <a:latin typeface="Bookman Old Style" panose="02050604050505020204" pitchFamily="18" charset="0"/>
              </a:rPr>
              <a:t>     	2.4.1. Tinkamas duomenų apie klientams suteiktą pagalbą fiksavimas ir apskaita: </a:t>
            </a:r>
            <a:r>
              <a:rPr lang="lt-LT" sz="1600" dirty="0">
                <a:latin typeface="Bookman Old Style" panose="02050604050505020204" pitchFamily="18" charset="0"/>
              </a:rPr>
              <a:t>SKPC klientės/-o anketose užfiksuotų duomenų atitiktis žurnalo įrašams – </a:t>
            </a:r>
            <a:r>
              <a:rPr lang="lt-LT" sz="1600" b="1" dirty="0">
                <a:latin typeface="Bookman Old Style" panose="02050604050505020204" pitchFamily="18" charset="0"/>
              </a:rPr>
              <a:t>95,79%.</a:t>
            </a:r>
          </a:p>
          <a:p>
            <a:r>
              <a:rPr lang="lt-LT" sz="1600" dirty="0">
                <a:latin typeface="Bookman Old Style" panose="02050604050505020204" pitchFamily="18" charset="0"/>
              </a:rPr>
              <a:t>Neatitikimai 	pataisyti. Bazinė reikšmė pasiekta.</a:t>
            </a:r>
          </a:p>
          <a:p>
            <a:r>
              <a:rPr lang="lt-LT" sz="1600" b="1" dirty="0">
                <a:latin typeface="Bookman Old Style" panose="02050604050505020204" pitchFamily="18" charset="0"/>
              </a:rPr>
              <a:t>      	2.5.1. Vidinė komunikacija tarp SKPC specialistų</a:t>
            </a:r>
            <a:r>
              <a:rPr lang="en-US" sz="1600" b="1" dirty="0">
                <a:latin typeface="Bookman Old Style" panose="02050604050505020204" pitchFamily="18" charset="0"/>
              </a:rPr>
              <a:t>: </a:t>
            </a:r>
            <a:r>
              <a:rPr lang="lt-LT" sz="1600" b="1" dirty="0">
                <a:latin typeface="Bookman Old Style" panose="02050604050505020204" pitchFamily="18" charset="0"/>
              </a:rPr>
              <a:t>atitiktis vidinės komunikacijos aprašo reikalavimams </a:t>
            </a:r>
            <a:r>
              <a:rPr lang="lt-LT" sz="1600" dirty="0">
                <a:latin typeface="Bookman Old Style" panose="02050604050505020204" pitchFamily="18" charset="0"/>
              </a:rPr>
              <a:t>– </a:t>
            </a:r>
            <a:r>
              <a:rPr lang="lt-LT" sz="1600" b="1" dirty="0">
                <a:latin typeface="Bookman Old Style" panose="02050604050505020204" pitchFamily="18" charset="0"/>
              </a:rPr>
              <a:t>100 </a:t>
            </a:r>
            <a:r>
              <a:rPr lang="en-US" sz="1600" b="1" dirty="0">
                <a:latin typeface="Bookman Old Style" panose="02050604050505020204" pitchFamily="18" charset="0"/>
              </a:rPr>
              <a:t>%. </a:t>
            </a:r>
            <a:endParaRPr lang="lt-LT" sz="1600" b="1" dirty="0">
              <a:latin typeface="Bookman Old Style" panose="02050604050505020204" pitchFamily="18" charset="0"/>
            </a:endParaRPr>
          </a:p>
          <a:p>
            <a:r>
              <a:rPr lang="lt-LT" sz="1600" dirty="0">
                <a:latin typeface="Bookman Old Style" panose="02050604050505020204" pitchFamily="18" charset="0"/>
              </a:rPr>
              <a:t>Bazinė reikšmė pasiekta.</a:t>
            </a:r>
            <a:endParaRPr lang="en-US" sz="1600" dirty="0">
              <a:latin typeface="Bookman Old Style" panose="02050604050505020204" pitchFamily="18" charset="0"/>
            </a:endParaRPr>
          </a:p>
          <a:p>
            <a:r>
              <a:rPr lang="lt-LT" sz="1600" b="1" dirty="0">
                <a:latin typeface="Bookman Old Style" panose="02050604050505020204" pitchFamily="18" charset="0"/>
              </a:rPr>
              <a:t>      	2.7.1. SKPC veiklos atskaitomybė</a:t>
            </a:r>
            <a:r>
              <a:rPr lang="en-US" sz="1600" b="1" dirty="0">
                <a:latin typeface="Bookman Old Style" panose="02050604050505020204" pitchFamily="18" charset="0"/>
              </a:rPr>
              <a:t>: </a:t>
            </a:r>
            <a:r>
              <a:rPr lang="pt-BR" sz="1600" b="1" dirty="0">
                <a:latin typeface="Bookman Old Style" panose="02050604050505020204" pitchFamily="18" charset="0"/>
              </a:rPr>
              <a:t>tinkamai ir laiku paruoštos ir pateiktos  veiklos ir finansinės ataskaitos – 100 %. </a:t>
            </a:r>
            <a:r>
              <a:rPr lang="lt-LT" sz="1600" dirty="0">
                <a:latin typeface="Bookman Old Style" panose="02050604050505020204" pitchFamily="18" charset="0"/>
              </a:rPr>
              <a:t>Siektina reikšmė pasiekta.</a:t>
            </a:r>
          </a:p>
          <a:p>
            <a:endParaRPr lang="lt-LT" dirty="0"/>
          </a:p>
          <a:p>
            <a:r>
              <a:rPr lang="lt-LT" dirty="0"/>
              <a:t>  </a:t>
            </a:r>
            <a:r>
              <a:rPr lang="en-US" dirty="0"/>
              <a:t>  </a:t>
            </a:r>
            <a:endParaRPr lang="lt-LT" b="1" dirty="0"/>
          </a:p>
        </p:txBody>
      </p:sp>
      <p:pic>
        <p:nvPicPr>
          <p:cNvPr id="19" name="Paveikslėlis 2" descr="logo_mvic_mc">
            <a:extLst>
              <a:ext uri="{FF2B5EF4-FFF2-40B4-BE49-F238E27FC236}">
                <a16:creationId xmlns:a16="http://schemas.microsoft.com/office/drawing/2014/main" id="{71EBD228-7EC9-8048-0CC8-C72904CF47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734" y="5001949"/>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odyklė: į viršų 19">
            <a:extLst>
              <a:ext uri="{FF2B5EF4-FFF2-40B4-BE49-F238E27FC236}">
                <a16:creationId xmlns:a16="http://schemas.microsoft.com/office/drawing/2014/main" id="{DBC5FA18-A4FB-DDDE-754B-C9CB73CFC8EF}"/>
              </a:ext>
            </a:extLst>
          </p:cNvPr>
          <p:cNvSpPr/>
          <p:nvPr/>
        </p:nvSpPr>
        <p:spPr>
          <a:xfrm>
            <a:off x="5174931" y="1043697"/>
            <a:ext cx="178705" cy="194184"/>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21" name="Rodyklė: į viršų 20">
            <a:extLst>
              <a:ext uri="{FF2B5EF4-FFF2-40B4-BE49-F238E27FC236}">
                <a16:creationId xmlns:a16="http://schemas.microsoft.com/office/drawing/2014/main" id="{F2A5F97E-EDF6-3FC9-199A-55279F095B2B}"/>
              </a:ext>
            </a:extLst>
          </p:cNvPr>
          <p:cNvSpPr/>
          <p:nvPr/>
        </p:nvSpPr>
        <p:spPr>
          <a:xfrm>
            <a:off x="5177275" y="2001417"/>
            <a:ext cx="178705" cy="194184"/>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22" name="Rodyklė: į viršų 21">
            <a:extLst>
              <a:ext uri="{FF2B5EF4-FFF2-40B4-BE49-F238E27FC236}">
                <a16:creationId xmlns:a16="http://schemas.microsoft.com/office/drawing/2014/main" id="{4032C0B1-6776-0607-4399-5E0627A8003F}"/>
              </a:ext>
            </a:extLst>
          </p:cNvPr>
          <p:cNvSpPr/>
          <p:nvPr/>
        </p:nvSpPr>
        <p:spPr>
          <a:xfrm>
            <a:off x="5177341" y="2755624"/>
            <a:ext cx="178705" cy="194184"/>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23" name="Rodyklė: į viršų 22">
            <a:extLst>
              <a:ext uri="{FF2B5EF4-FFF2-40B4-BE49-F238E27FC236}">
                <a16:creationId xmlns:a16="http://schemas.microsoft.com/office/drawing/2014/main" id="{8A6F5F1F-D0AC-9CC2-85E8-C12AAFFC4366}"/>
              </a:ext>
            </a:extLst>
          </p:cNvPr>
          <p:cNvSpPr/>
          <p:nvPr/>
        </p:nvSpPr>
        <p:spPr>
          <a:xfrm>
            <a:off x="5174931" y="3713344"/>
            <a:ext cx="178705" cy="194184"/>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24" name="Rodyklė: į viršų 23">
            <a:extLst>
              <a:ext uri="{FF2B5EF4-FFF2-40B4-BE49-F238E27FC236}">
                <a16:creationId xmlns:a16="http://schemas.microsoft.com/office/drawing/2014/main" id="{0779B693-252F-3497-AE71-82F7DBFD99D7}"/>
              </a:ext>
            </a:extLst>
          </p:cNvPr>
          <p:cNvSpPr/>
          <p:nvPr/>
        </p:nvSpPr>
        <p:spPr>
          <a:xfrm>
            <a:off x="5174931" y="4462121"/>
            <a:ext cx="178705" cy="194184"/>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Tree>
    <p:extLst>
      <p:ext uri="{BB962C8B-B14F-4D97-AF65-F5344CB8AC3E}">
        <p14:creationId xmlns:p14="http://schemas.microsoft.com/office/powerpoint/2010/main" val="3949857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C3D18-8497-9BBB-5EF5-0F246E0FD576}"/>
              </a:ext>
            </a:extLst>
          </p:cNvPr>
          <p:cNvSpPr>
            <a:spLocks noGrp="1"/>
          </p:cNvSpPr>
          <p:nvPr>
            <p:ph type="title"/>
          </p:nvPr>
        </p:nvSpPr>
        <p:spPr>
          <a:xfrm>
            <a:off x="624069" y="1660674"/>
            <a:ext cx="4006046" cy="3039464"/>
          </a:xfrm>
        </p:spPr>
        <p:txBody>
          <a:bodyPr>
            <a:noAutofit/>
          </a:bodyPr>
          <a:lstStyle/>
          <a:p>
            <a:r>
              <a:rPr lang="lt-LT" sz="3000" dirty="0">
                <a:solidFill>
                  <a:schemeClr val="tx2"/>
                </a:solidFill>
                <a:latin typeface="Bookman Old Style" panose="02050604050505020204" pitchFamily="18" charset="0"/>
              </a:rPr>
              <a:t>II dimensija</a:t>
            </a:r>
            <a:r>
              <a:rPr lang="en-US" sz="3000" dirty="0">
                <a:solidFill>
                  <a:schemeClr val="tx2"/>
                </a:solidFill>
                <a:latin typeface="Bookman Old Style" panose="02050604050505020204" pitchFamily="18" charset="0"/>
              </a:rPr>
              <a:t> </a:t>
            </a: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en-US" sz="3000" dirty="0">
                <a:solidFill>
                  <a:schemeClr val="tx2"/>
                </a:solidFill>
                <a:latin typeface="Bookman Old Style" panose="02050604050505020204" pitchFamily="18" charset="0"/>
              </a:rPr>
              <a:t/>
            </a:r>
            <a:br>
              <a:rPr lang="en-US"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Pagalbos teikimo proceso organizavimas ir vykdymas</a:t>
            </a:r>
            <a:br>
              <a:rPr lang="lt-LT" sz="3000" dirty="0">
                <a:solidFill>
                  <a:schemeClr val="tx2"/>
                </a:solidFill>
                <a:latin typeface="Bookman Old Style" panose="02050604050505020204" pitchFamily="18" charset="0"/>
              </a:rPr>
            </a:br>
            <a:endParaRPr lang="lt-LT" sz="3000" dirty="0">
              <a:solidFill>
                <a:schemeClr val="tx2"/>
              </a:solidFill>
              <a:latin typeface="Bookman Old Style" panose="02050604050505020204" pitchFamily="18" charset="0"/>
            </a:endParaRPr>
          </a:p>
        </p:txBody>
      </p:sp>
      <p:sp>
        <p:nvSpPr>
          <p:cNvPr id="3" name="TextBox 2">
            <a:extLst>
              <a:ext uri="{FF2B5EF4-FFF2-40B4-BE49-F238E27FC236}">
                <a16:creationId xmlns:a16="http://schemas.microsoft.com/office/drawing/2014/main" id="{3D205277-5890-AEE2-CBEA-C8E9BB4F6852}"/>
              </a:ext>
            </a:extLst>
          </p:cNvPr>
          <p:cNvSpPr txBox="1"/>
          <p:nvPr/>
        </p:nvSpPr>
        <p:spPr>
          <a:xfrm>
            <a:off x="4630115" y="1660674"/>
            <a:ext cx="7259464" cy="4308872"/>
          </a:xfrm>
          <a:prstGeom prst="rect">
            <a:avLst/>
          </a:prstGeom>
          <a:noFill/>
        </p:spPr>
        <p:txBody>
          <a:bodyPr wrap="square" rtlCol="0">
            <a:spAutoFit/>
          </a:bodyPr>
          <a:lstStyle/>
          <a:p>
            <a:r>
              <a:rPr lang="lt-LT" sz="1600" b="1" dirty="0">
                <a:latin typeface="Bookman Old Style" panose="02050604050505020204" pitchFamily="18" charset="0"/>
              </a:rPr>
              <a:t>SKPC darbuotojai pasiūlymai veiklos kokybės gerinimui:</a:t>
            </a:r>
          </a:p>
          <a:p>
            <a:endParaRPr lang="lt-LT" sz="1600" b="1" dirty="0">
              <a:latin typeface="Bookman Old Style" panose="02050604050505020204" pitchFamily="18" charset="0"/>
            </a:endParaRPr>
          </a:p>
          <a:p>
            <a:pPr marL="285750" indent="-285750">
              <a:buFont typeface="Wingdings" panose="05000000000000000000" pitchFamily="2" charset="2"/>
              <a:buChar char="v"/>
            </a:pPr>
            <a:r>
              <a:rPr lang="lt-LT" sz="1600" dirty="0">
                <a:latin typeface="Bookman Old Style" panose="02050604050505020204" pitchFamily="18" charset="0"/>
              </a:rPr>
              <a:t>Biurokratijos </a:t>
            </a:r>
            <a:r>
              <a:rPr lang="lt-LT" sz="1600" dirty="0" smtClean="0">
                <a:latin typeface="Bookman Old Style" panose="02050604050505020204" pitchFamily="18" charset="0"/>
              </a:rPr>
              <a:t>mažinimas, </a:t>
            </a:r>
            <a:r>
              <a:rPr lang="lt-LT" sz="1600" dirty="0">
                <a:latin typeface="Bookman Old Style" panose="02050604050505020204" pitchFamily="18" charset="0"/>
              </a:rPr>
              <a:t>siekiant daugiau laiko skirti   tiesioginiam darbui su pavojų patiriančiais asmenimis.    </a:t>
            </a:r>
          </a:p>
          <a:p>
            <a:pPr marL="285750" indent="-285750">
              <a:buFont typeface="Wingdings" panose="05000000000000000000" pitchFamily="2" charset="2"/>
              <a:buChar char="v"/>
            </a:pPr>
            <a:r>
              <a:rPr lang="lt-LT" sz="1600" dirty="0">
                <a:latin typeface="Bookman Old Style" panose="02050604050505020204" pitchFamily="18" charset="0"/>
              </a:rPr>
              <a:t>Žurnalo pildymo galimybių didinimas, siekiant palengvinti duomenų apdorojimą.</a:t>
            </a:r>
          </a:p>
          <a:p>
            <a:pPr marL="285750" indent="-285750">
              <a:buFont typeface="Wingdings" panose="05000000000000000000" pitchFamily="2" charset="2"/>
              <a:buChar char="v"/>
            </a:pPr>
            <a:r>
              <a:rPr lang="lt-LT" sz="1600" dirty="0">
                <a:latin typeface="Bookman Old Style" panose="02050604050505020204" pitchFamily="18" charset="0"/>
              </a:rPr>
              <a:t>Intensyvesnis bendradarbiavimas su teisėsauga (prokuratūra, teismai).</a:t>
            </a:r>
          </a:p>
          <a:p>
            <a:pPr marL="285750" indent="-285750">
              <a:buFont typeface="Wingdings" panose="05000000000000000000" pitchFamily="2" charset="2"/>
              <a:buChar char="v"/>
            </a:pPr>
            <a:r>
              <a:rPr lang="lt-LT" sz="1600" dirty="0">
                <a:latin typeface="Bookman Old Style" panose="02050604050505020204" pitchFamily="18" charset="0"/>
              </a:rPr>
              <a:t>Ilgalaikės psichologinės pagalbos galimybių didinimas.</a:t>
            </a:r>
          </a:p>
          <a:p>
            <a:pPr marL="285750" indent="-285750">
              <a:buFont typeface="Wingdings" panose="05000000000000000000" pitchFamily="2" charset="2"/>
              <a:buChar char="v"/>
            </a:pPr>
            <a:r>
              <a:rPr lang="lt-LT" sz="1600" dirty="0">
                <a:latin typeface="Bookman Old Style" panose="02050604050505020204" pitchFamily="18" charset="0"/>
              </a:rPr>
              <a:t>Išlaikyti darbuotojų profesinę kompetenciją mokymų pagalba.</a:t>
            </a:r>
          </a:p>
          <a:p>
            <a:pPr marL="285750" indent="-285750">
              <a:buFont typeface="Wingdings" panose="05000000000000000000" pitchFamily="2" charset="2"/>
              <a:buChar char="v"/>
            </a:pPr>
            <a:r>
              <a:rPr lang="lt-LT" sz="1600" dirty="0">
                <a:latin typeface="Bookman Old Style" panose="02050604050505020204" pitchFamily="18" charset="0"/>
              </a:rPr>
              <a:t>Bendradarbiavimo su sveikatos apsaugos sistema.</a:t>
            </a:r>
          </a:p>
          <a:p>
            <a:pPr marL="285750" indent="-285750">
              <a:buFont typeface="Wingdings" panose="05000000000000000000" pitchFamily="2" charset="2"/>
              <a:buChar char="v"/>
            </a:pPr>
            <a:r>
              <a:rPr lang="lt-LT" sz="1600" dirty="0">
                <a:latin typeface="Bookman Old Style" panose="02050604050505020204" pitchFamily="18" charset="0"/>
              </a:rPr>
              <a:t>Saugus bendradarbiavimas tarp SKPC ir policijos/teismo/VTAT. </a:t>
            </a:r>
          </a:p>
          <a:p>
            <a:r>
              <a:rPr lang="lt-LT" sz="1600" dirty="0">
                <a:latin typeface="Bookman Old Style" panose="02050604050505020204" pitchFamily="18" charset="0"/>
              </a:rPr>
              <a:t>     Didesnės pagalbos galimybės nukentėjusiems. </a:t>
            </a:r>
          </a:p>
          <a:p>
            <a:pPr marL="285750" indent="-285750">
              <a:buFont typeface="Wingdings" panose="05000000000000000000" pitchFamily="2" charset="2"/>
              <a:buChar char="v"/>
            </a:pPr>
            <a:endParaRPr lang="lt-LT" sz="1600" dirty="0">
              <a:latin typeface="Bookman Old Style" panose="02050604050505020204" pitchFamily="18" charset="0"/>
            </a:endParaRPr>
          </a:p>
          <a:p>
            <a:pPr marL="285750" indent="-285750">
              <a:buFont typeface="Wingdings" panose="05000000000000000000" pitchFamily="2" charset="2"/>
              <a:buChar char="v"/>
            </a:pPr>
            <a:endParaRPr lang="lt-LT" sz="1600" dirty="0">
              <a:latin typeface="Bookman Old Style" panose="02050604050505020204" pitchFamily="18" charset="0"/>
            </a:endParaRPr>
          </a:p>
          <a:p>
            <a:endParaRPr lang="lt-LT" sz="1600" b="1" dirty="0">
              <a:latin typeface="Bookman Old Style" panose="02050604050505020204" pitchFamily="18" charset="0"/>
            </a:endParaRPr>
          </a:p>
          <a:p>
            <a:r>
              <a:rPr lang="lt-LT" dirty="0"/>
              <a:t>  </a:t>
            </a:r>
            <a:r>
              <a:rPr lang="en-US" dirty="0"/>
              <a:t>  </a:t>
            </a:r>
            <a:endParaRPr lang="lt-LT" b="1" dirty="0"/>
          </a:p>
        </p:txBody>
      </p:sp>
      <p:pic>
        <p:nvPicPr>
          <p:cNvPr id="8" name="Paveikslėlis 2" descr="logo_mvic_mc">
            <a:extLst>
              <a:ext uri="{FF2B5EF4-FFF2-40B4-BE49-F238E27FC236}">
                <a16:creationId xmlns:a16="http://schemas.microsoft.com/office/drawing/2014/main" id="{96CCB92A-79EA-5057-2392-E8DAD47D28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734" y="5001949"/>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0834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DDB5EC-C3BB-CE93-1661-3D9319D9B6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A7CFCC-2275-B63E-1703-91C7FA45E75D}"/>
              </a:ext>
            </a:extLst>
          </p:cNvPr>
          <p:cNvSpPr>
            <a:spLocks noGrp="1"/>
          </p:cNvSpPr>
          <p:nvPr>
            <p:ph type="title"/>
          </p:nvPr>
        </p:nvSpPr>
        <p:spPr>
          <a:xfrm>
            <a:off x="1029457" y="1411195"/>
            <a:ext cx="3286572" cy="3125890"/>
          </a:xfrm>
        </p:spPr>
        <p:txBody>
          <a:bodyPr>
            <a:normAutofit/>
          </a:bodyPr>
          <a:lstStyle/>
          <a:p>
            <a:r>
              <a:rPr lang="lt-LT" sz="3000" dirty="0">
                <a:solidFill>
                  <a:schemeClr val="tx2"/>
                </a:solidFill>
                <a:latin typeface="Bookman Old Style" panose="02050604050505020204" pitchFamily="18" charset="0"/>
              </a:rPr>
              <a:t>III dimensija</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Orientacija į individualius klientės/-o poreikius</a:t>
            </a:r>
          </a:p>
        </p:txBody>
      </p:sp>
      <p:sp>
        <p:nvSpPr>
          <p:cNvPr id="20" name="TextBox 19">
            <a:extLst>
              <a:ext uri="{FF2B5EF4-FFF2-40B4-BE49-F238E27FC236}">
                <a16:creationId xmlns:a16="http://schemas.microsoft.com/office/drawing/2014/main" id="{9F96D132-E154-FBD9-3D1C-3C85FACF472B}"/>
              </a:ext>
            </a:extLst>
          </p:cNvPr>
          <p:cNvSpPr txBox="1"/>
          <p:nvPr/>
        </p:nvSpPr>
        <p:spPr>
          <a:xfrm>
            <a:off x="4872867" y="1340878"/>
            <a:ext cx="6849150" cy="4370427"/>
          </a:xfrm>
          <a:prstGeom prst="rect">
            <a:avLst/>
          </a:prstGeom>
          <a:noFill/>
        </p:spPr>
        <p:txBody>
          <a:bodyPr wrap="square" rtlCol="0">
            <a:spAutoFit/>
          </a:bodyPr>
          <a:lstStyle/>
          <a:p>
            <a:r>
              <a:rPr lang="lt-LT" dirty="0"/>
              <a:t>     	 </a:t>
            </a:r>
            <a:r>
              <a:rPr lang="lt-LT" sz="1600" b="1" dirty="0">
                <a:latin typeface="Bookman Old Style" panose="02050604050505020204" pitchFamily="18" charset="0"/>
              </a:rPr>
              <a:t>3.1.1. Pagalbos pritaikymas ir prieinamumas klientams su individualiais ir specialiais poreikiais </a:t>
            </a:r>
            <a:r>
              <a:rPr lang="lt-LT" sz="1600" dirty="0">
                <a:latin typeface="Bookman Old Style" panose="02050604050505020204" pitchFamily="18" charset="0"/>
              </a:rPr>
              <a:t>– SKPC darbuotojų	savianalizės klausimynų atsakymų rezultatas 100 % (bazinė reikšmė – ne mažiau kaip 90 </a:t>
            </a:r>
            <a:r>
              <a:rPr lang="en-US" sz="1600" dirty="0">
                <a:latin typeface="Bookman Old Style" panose="02050604050505020204" pitchFamily="18" charset="0"/>
              </a:rPr>
              <a:t>% </a:t>
            </a:r>
            <a:r>
              <a:rPr lang="lt-LT" sz="1600" dirty="0">
                <a:latin typeface="Bookman Old Style" panose="02050604050505020204" pitchFamily="18" charset="0"/>
              </a:rPr>
              <a:t>)</a:t>
            </a:r>
          </a:p>
          <a:p>
            <a:r>
              <a:rPr lang="lt-LT" sz="1600" dirty="0">
                <a:latin typeface="Bookman Old Style" panose="02050604050505020204" pitchFamily="18" charset="0"/>
              </a:rPr>
              <a:t>pagalbą gavusių žmonių su negalia skaičius: </a:t>
            </a:r>
            <a:r>
              <a:rPr lang="lt-LT" sz="1600" b="1" dirty="0">
                <a:latin typeface="Bookman Old Style" panose="02050604050505020204" pitchFamily="18" charset="0"/>
              </a:rPr>
              <a:t>195 asmenys </a:t>
            </a:r>
            <a:r>
              <a:rPr lang="lt-LT" sz="1600" dirty="0">
                <a:latin typeface="Bookman Old Style" panose="02050604050505020204" pitchFamily="18" charset="0"/>
              </a:rPr>
              <a:t>(2022 m. 87 asm.)</a:t>
            </a:r>
          </a:p>
          <a:p>
            <a:r>
              <a:rPr lang="lt-LT" sz="1600" dirty="0">
                <a:latin typeface="Bookman Old Style" panose="02050604050505020204" pitchFamily="18" charset="0"/>
              </a:rPr>
              <a:t>Siektinas pokytis +1% per metus – viršytas.</a:t>
            </a:r>
          </a:p>
          <a:p>
            <a:r>
              <a:rPr lang="lt-LT" sz="1600" dirty="0">
                <a:latin typeface="Bookman Old Style" panose="02050604050505020204" pitchFamily="18" charset="0"/>
              </a:rPr>
              <a:t>Sąlygos gauti paslaugas pagal poreikius sudarytos.</a:t>
            </a:r>
            <a:endParaRPr lang="en-US" sz="1600" dirty="0">
              <a:latin typeface="Bookman Old Style" panose="02050604050505020204" pitchFamily="18" charset="0"/>
            </a:endParaRPr>
          </a:p>
          <a:p>
            <a:endParaRPr lang="en-US" sz="1600" dirty="0">
              <a:latin typeface="Bookman Old Style" panose="02050604050505020204" pitchFamily="18" charset="0"/>
            </a:endParaRPr>
          </a:p>
          <a:p>
            <a:r>
              <a:rPr lang="en-US" sz="1600" dirty="0">
                <a:latin typeface="Bookman Old Style" panose="02050604050505020204" pitchFamily="18" charset="0"/>
              </a:rPr>
              <a:t>     </a:t>
            </a:r>
            <a:r>
              <a:rPr lang="lt-LT" sz="1600" dirty="0">
                <a:latin typeface="Bookman Old Style" panose="02050604050505020204" pitchFamily="18" charset="0"/>
              </a:rPr>
              <a:t>  </a:t>
            </a:r>
            <a:r>
              <a:rPr lang="lt-LT" sz="1600" b="1" dirty="0">
                <a:latin typeface="Bookman Old Style" panose="02050604050505020204" pitchFamily="18" charset="0"/>
              </a:rPr>
              <a:t>3.2.1. Klientų  pasitenkinimas suteikta pagalba </a:t>
            </a:r>
            <a:r>
              <a:rPr lang="en-US" sz="1600" dirty="0">
                <a:latin typeface="Bookman Old Style" panose="02050604050505020204" pitchFamily="18" charset="0"/>
              </a:rPr>
              <a:t>– 100 %. Kl</a:t>
            </a:r>
            <a:r>
              <a:rPr lang="lt-LT" sz="1600" dirty="0">
                <a:latin typeface="Bookman Old Style" panose="02050604050505020204" pitchFamily="18" charset="0"/>
              </a:rPr>
              <a:t>ientų pasitenkinimo analizė pateikta tolimesnėse skaidrėse.</a:t>
            </a:r>
          </a:p>
          <a:p>
            <a:endParaRPr lang="lt-LT" sz="1600" dirty="0">
              <a:latin typeface="Bookman Old Style" panose="02050604050505020204" pitchFamily="18" charset="0"/>
            </a:endParaRPr>
          </a:p>
          <a:p>
            <a:r>
              <a:rPr lang="lt-LT" sz="1600" dirty="0">
                <a:latin typeface="Bookman Old Style" panose="02050604050505020204" pitchFamily="18" charset="0"/>
              </a:rPr>
              <a:t>	</a:t>
            </a:r>
            <a:r>
              <a:rPr lang="lt-LT" sz="1600" b="1" dirty="0">
                <a:latin typeface="Bookman Old Style" panose="02050604050505020204" pitchFamily="18" charset="0"/>
              </a:rPr>
              <a:t>3.3.1. pagalbą gavusių asmenų su negalia skaičius </a:t>
            </a:r>
            <a:r>
              <a:rPr lang="lt-LT" sz="1600" dirty="0">
                <a:latin typeface="Bookman Old Style" panose="02050604050505020204" pitchFamily="18" charset="0"/>
              </a:rPr>
              <a:t>– 195 	asmenys. Siektinas pokytis +1% per metus – viršytas.</a:t>
            </a:r>
          </a:p>
          <a:p>
            <a:endParaRPr lang="lt-LT" sz="1600" dirty="0">
              <a:latin typeface="Bookman Old Style" panose="02050604050505020204" pitchFamily="18" charset="0"/>
            </a:endParaRPr>
          </a:p>
          <a:p>
            <a:endParaRPr lang="lt-LT" dirty="0"/>
          </a:p>
          <a:p>
            <a:endParaRPr lang="lt-LT" dirty="0"/>
          </a:p>
        </p:txBody>
      </p:sp>
      <p:sp>
        <p:nvSpPr>
          <p:cNvPr id="4" name="TextBox 3">
            <a:extLst>
              <a:ext uri="{FF2B5EF4-FFF2-40B4-BE49-F238E27FC236}">
                <a16:creationId xmlns:a16="http://schemas.microsoft.com/office/drawing/2014/main" id="{D91D1608-AF32-C772-058F-937AA3CEC942}"/>
              </a:ext>
            </a:extLst>
          </p:cNvPr>
          <p:cNvSpPr txBox="1"/>
          <p:nvPr/>
        </p:nvSpPr>
        <p:spPr>
          <a:xfrm>
            <a:off x="5289175" y="363082"/>
            <a:ext cx="3726116" cy="338554"/>
          </a:xfrm>
          <a:prstGeom prst="rect">
            <a:avLst/>
          </a:prstGeom>
          <a:noFill/>
        </p:spPr>
        <p:txBody>
          <a:bodyPr wrap="square" rtlCol="0">
            <a:spAutoFit/>
          </a:bodyPr>
          <a:lstStyle/>
          <a:p>
            <a:r>
              <a:rPr lang="en-US" sz="1600" b="1" dirty="0">
                <a:latin typeface="Bookman Old Style" panose="02050604050505020204" pitchFamily="18" charset="0"/>
              </a:rPr>
              <a:t>III dimensijos rodikliai:</a:t>
            </a:r>
            <a:endParaRPr lang="lt-LT" sz="1600" b="1" dirty="0">
              <a:latin typeface="Bookman Old Style" panose="02050604050505020204" pitchFamily="18" charset="0"/>
            </a:endParaRPr>
          </a:p>
        </p:txBody>
      </p:sp>
      <p:pic>
        <p:nvPicPr>
          <p:cNvPr id="9" name="Paveikslėlis 2" descr="logo_mvic_mc">
            <a:extLst>
              <a:ext uri="{FF2B5EF4-FFF2-40B4-BE49-F238E27FC236}">
                <a16:creationId xmlns:a16="http://schemas.microsoft.com/office/drawing/2014/main" id="{FFDC3771-53D8-FFBB-0CDB-8E068660B1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734" y="5001949"/>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odyklė: į viršų 13">
            <a:extLst>
              <a:ext uri="{FF2B5EF4-FFF2-40B4-BE49-F238E27FC236}">
                <a16:creationId xmlns:a16="http://schemas.microsoft.com/office/drawing/2014/main" id="{E3B58F34-FB08-6F90-A859-F7A6BEF4FE44}"/>
              </a:ext>
            </a:extLst>
          </p:cNvPr>
          <p:cNvSpPr/>
          <p:nvPr/>
        </p:nvSpPr>
        <p:spPr>
          <a:xfrm>
            <a:off x="5173675" y="1437739"/>
            <a:ext cx="178705" cy="194184"/>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19" name="Rodyklė: į viršų 18">
            <a:extLst>
              <a:ext uri="{FF2B5EF4-FFF2-40B4-BE49-F238E27FC236}">
                <a16:creationId xmlns:a16="http://schemas.microsoft.com/office/drawing/2014/main" id="{37C6FD24-D9A8-1E67-6FA0-8D138C571442}"/>
              </a:ext>
            </a:extLst>
          </p:cNvPr>
          <p:cNvSpPr/>
          <p:nvPr/>
        </p:nvSpPr>
        <p:spPr>
          <a:xfrm>
            <a:off x="5110468" y="3606405"/>
            <a:ext cx="178705" cy="194184"/>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21" name="Rodyklė: į viršų 20">
            <a:extLst>
              <a:ext uri="{FF2B5EF4-FFF2-40B4-BE49-F238E27FC236}">
                <a16:creationId xmlns:a16="http://schemas.microsoft.com/office/drawing/2014/main" id="{7B746A3E-961C-5520-E966-36FB837D0A93}"/>
              </a:ext>
            </a:extLst>
          </p:cNvPr>
          <p:cNvSpPr/>
          <p:nvPr/>
        </p:nvSpPr>
        <p:spPr>
          <a:xfrm>
            <a:off x="5110468" y="4342739"/>
            <a:ext cx="178705" cy="194184"/>
          </a:xfrm>
          <a:prstGeom prst="upArrow">
            <a:avLst/>
          </a:prstGeom>
          <a:solidFill>
            <a:srgbClr val="253B99"/>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Tree>
    <p:extLst>
      <p:ext uri="{BB962C8B-B14F-4D97-AF65-F5344CB8AC3E}">
        <p14:creationId xmlns:p14="http://schemas.microsoft.com/office/powerpoint/2010/main" val="1596918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DDB5EC-C3BB-CE93-1661-3D9319D9B6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A7CFCC-2275-B63E-1703-91C7FA45E75D}"/>
              </a:ext>
            </a:extLst>
          </p:cNvPr>
          <p:cNvSpPr>
            <a:spLocks noGrp="1"/>
          </p:cNvSpPr>
          <p:nvPr>
            <p:ph type="title"/>
          </p:nvPr>
        </p:nvSpPr>
        <p:spPr>
          <a:xfrm>
            <a:off x="993122" y="1381369"/>
            <a:ext cx="3274461" cy="3179938"/>
          </a:xfrm>
        </p:spPr>
        <p:txBody>
          <a:bodyPr>
            <a:normAutofit/>
          </a:bodyPr>
          <a:lstStyle/>
          <a:p>
            <a:r>
              <a:rPr lang="lt-LT" sz="3000" dirty="0">
                <a:solidFill>
                  <a:schemeClr val="tx2"/>
                </a:solidFill>
                <a:latin typeface="Bookman Old Style" panose="02050604050505020204" pitchFamily="18" charset="0"/>
              </a:rPr>
              <a:t>III dimensija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
            </a:r>
            <a:br>
              <a:rPr lang="lt-LT" sz="3000" dirty="0">
                <a:solidFill>
                  <a:schemeClr val="tx2"/>
                </a:solidFill>
                <a:latin typeface="Bookman Old Style" panose="02050604050505020204" pitchFamily="18" charset="0"/>
              </a:rPr>
            </a:br>
            <a:r>
              <a:rPr lang="lt-LT" sz="3000" dirty="0">
                <a:solidFill>
                  <a:schemeClr val="tx2"/>
                </a:solidFill>
                <a:latin typeface="Bookman Old Style" panose="02050604050505020204" pitchFamily="18" charset="0"/>
              </a:rPr>
              <a:t>Orientacija į individualius klientės/-o poreikius</a:t>
            </a:r>
          </a:p>
        </p:txBody>
      </p:sp>
      <p:sp>
        <p:nvSpPr>
          <p:cNvPr id="20" name="TextBox 19">
            <a:extLst>
              <a:ext uri="{FF2B5EF4-FFF2-40B4-BE49-F238E27FC236}">
                <a16:creationId xmlns:a16="http://schemas.microsoft.com/office/drawing/2014/main" id="{9F96D132-E154-FBD9-3D1C-3C85FACF472B}"/>
              </a:ext>
            </a:extLst>
          </p:cNvPr>
          <p:cNvSpPr txBox="1"/>
          <p:nvPr/>
        </p:nvSpPr>
        <p:spPr>
          <a:xfrm>
            <a:off x="5682343" y="508838"/>
            <a:ext cx="5411755" cy="1107996"/>
          </a:xfrm>
          <a:prstGeom prst="rect">
            <a:avLst/>
          </a:prstGeom>
          <a:noFill/>
        </p:spPr>
        <p:txBody>
          <a:bodyPr wrap="square" rtlCol="0">
            <a:spAutoFit/>
          </a:bodyPr>
          <a:lstStyle/>
          <a:p>
            <a:r>
              <a:rPr lang="lt-LT" sz="1600" dirty="0">
                <a:latin typeface="Bookman Old Style" panose="02050604050505020204" pitchFamily="18" charset="0"/>
              </a:rPr>
              <a:t>SKPC klientams buvo suteikta galimybė kontaktiniu ar nuotoliniu būdu atsakyti klausimyną dėl jų pasitenkinimo teikiama SKPC pagalba:</a:t>
            </a:r>
          </a:p>
          <a:p>
            <a:endParaRPr lang="lt-LT" dirty="0"/>
          </a:p>
        </p:txBody>
      </p:sp>
      <p:pic>
        <p:nvPicPr>
          <p:cNvPr id="3" name="Paveikslėlis 2" descr="logo_mvic_mc">
            <a:extLst>
              <a:ext uri="{FF2B5EF4-FFF2-40B4-BE49-F238E27FC236}">
                <a16:creationId xmlns:a16="http://schemas.microsoft.com/office/drawing/2014/main" id="{5FD9B011-9B1A-46B1-D401-C391A393F0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734" y="5001949"/>
            <a:ext cx="2858256" cy="164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aveikslėlis 4">
            <a:extLst>
              <a:ext uri="{FF2B5EF4-FFF2-40B4-BE49-F238E27FC236}">
                <a16:creationId xmlns:a16="http://schemas.microsoft.com/office/drawing/2014/main" id="{77FAAF40-2FF1-FCDC-0BAC-A01EA691386A}"/>
              </a:ext>
            </a:extLst>
          </p:cNvPr>
          <p:cNvPicPr>
            <a:picLocks noChangeAspect="1"/>
          </p:cNvPicPr>
          <p:nvPr/>
        </p:nvPicPr>
        <p:blipFill>
          <a:blip r:embed="rId3"/>
          <a:stretch>
            <a:fillRect/>
          </a:stretch>
        </p:blipFill>
        <p:spPr>
          <a:xfrm>
            <a:off x="5804965" y="1709167"/>
            <a:ext cx="3875876" cy="4131194"/>
          </a:xfrm>
          <a:prstGeom prst="rect">
            <a:avLst/>
          </a:prstGeom>
        </p:spPr>
      </p:pic>
    </p:spTree>
    <p:extLst>
      <p:ext uri="{BB962C8B-B14F-4D97-AF65-F5344CB8AC3E}">
        <p14:creationId xmlns:p14="http://schemas.microsoft.com/office/powerpoint/2010/main" val="2297072369"/>
      </p:ext>
    </p:extLst>
  </p:cSld>
  <p:clrMapOvr>
    <a:masterClrMapping/>
  </p:clrMapOvr>
</p:sld>
</file>

<file path=ppt/theme/theme1.xml><?xml version="1.0" encoding="utf-8"?>
<a:theme xmlns:a="http://schemas.openxmlformats.org/drawingml/2006/main" name="Atlasas">
  <a:themeElements>
    <a:clrScheme name="Atlas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kumentas" ma:contentTypeID="0x01010060B0BC8F4825464C99673E95D5352A6C" ma:contentTypeVersion="18" ma:contentTypeDescription="Kurkite naują dokumentą." ma:contentTypeScope="" ma:versionID="a521ec06ce302cc08bdb6b6040ad0d17">
  <xsd:schema xmlns:xsd="http://www.w3.org/2001/XMLSchema" xmlns:xs="http://www.w3.org/2001/XMLSchema" xmlns:p="http://schemas.microsoft.com/office/2006/metadata/properties" xmlns:ns2="cdf4085b-585f-47f6-b74d-175c4ef0ee6e" xmlns:ns3="00dc0600-f5ee-46ab-a138-11329af4a625" targetNamespace="http://schemas.microsoft.com/office/2006/metadata/properties" ma:root="true" ma:fieldsID="835f51a7b26e2f6057f70becf9f719ec" ns2:_="" ns3:_="">
    <xsd:import namespace="cdf4085b-585f-47f6-b74d-175c4ef0ee6e"/>
    <xsd:import namespace="00dc0600-f5ee-46ab-a138-11329af4a62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f4085b-585f-47f6-b74d-175c4ef0ee6e" elementFormDefault="qualified">
    <xsd:import namespace="http://schemas.microsoft.com/office/2006/documentManagement/types"/>
    <xsd:import namespace="http://schemas.microsoft.com/office/infopath/2007/PartnerControls"/>
    <xsd:element name="SharedWithUsers" ma:index="8" nillable="true" ma:displayName="Bendrinama s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Bendrinta su išsamia informacija" ma:internalName="SharedWithDetails" ma:readOnly="true">
      <xsd:simpleType>
        <xsd:restriction base="dms:Note">
          <xsd:maxLength value="255"/>
        </xsd:restriction>
      </xsd:simpleType>
    </xsd:element>
    <xsd:element name="TaxCatchAll" ma:index="23" nillable="true" ma:displayName="Taxonomy Catch All Column" ma:hidden="true" ma:list="{7d68e707-faa4-4602-a371-2570cf6b147f}" ma:internalName="TaxCatchAll" ma:showField="CatchAllData" ma:web="cdf4085b-585f-47f6-b74d-175c4ef0ee6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0dc0600-f5ee-46ab-a138-11329af4a62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Vaizdų žymės" ma:readOnly="false" ma:fieldId="{5cf76f15-5ced-4ddc-b409-7134ff3c332f}" ma:taxonomyMulti="true" ma:sspId="59bc6b29-e062-49de-bb32-dfe098f0d00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urinio tipas"/>
        <xsd:element ref="dc:title" minOccurs="0" maxOccurs="1" ma:index="4" ma:displayName="Antraštė"/>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AAE1956-7E8F-48E1-B245-316F44DF87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f4085b-585f-47f6-b74d-175c4ef0ee6e"/>
    <ds:schemaRef ds:uri="00dc0600-f5ee-46ab-a138-11329af4a6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AA29F7A-DC48-448D-BD6A-6CE261A3E64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Atlasas</Template>
  <TotalTime>21</TotalTime>
  <Words>1827</Words>
  <Application>Microsoft Office PowerPoint</Application>
  <PresentationFormat>Plačiaekranė</PresentationFormat>
  <Paragraphs>166</Paragraphs>
  <Slides>17</Slides>
  <Notes>0</Notes>
  <HiddenSlides>0</HiddenSlides>
  <MMClips>0</MMClips>
  <ScaleCrop>false</ScaleCrop>
  <HeadingPairs>
    <vt:vector size="6" baseType="variant">
      <vt:variant>
        <vt:lpstr>Naudojami šriftai</vt:lpstr>
      </vt:variant>
      <vt:variant>
        <vt:i4>5</vt:i4>
      </vt:variant>
      <vt:variant>
        <vt:lpstr>Tema</vt:lpstr>
      </vt:variant>
      <vt:variant>
        <vt:i4>1</vt:i4>
      </vt:variant>
      <vt:variant>
        <vt:lpstr>Skaidrių pavadinimai</vt:lpstr>
      </vt:variant>
      <vt:variant>
        <vt:i4>17</vt:i4>
      </vt:variant>
    </vt:vector>
  </HeadingPairs>
  <TitlesOfParts>
    <vt:vector size="23" baseType="lpstr">
      <vt:lpstr>Bookman Old Style</vt:lpstr>
      <vt:lpstr>Calibri</vt:lpstr>
      <vt:lpstr>Calibri Light</vt:lpstr>
      <vt:lpstr>Rockwell</vt:lpstr>
      <vt:lpstr>Wingdings</vt:lpstr>
      <vt:lpstr>Atlasas</vt:lpstr>
      <vt:lpstr>Asociacija Moterų veiklos inovacijų centras</vt:lpstr>
      <vt:lpstr> SKPC kokybės vertinimas atliktas  remiantis   SKPC VEIKLOS KOKYBĖS VERTINIMO METODIKA,                        patvirtinta 2022-10-20 LMTĮA                                                              visuotinio narių  susirinkimo protokolu</vt:lpstr>
      <vt:lpstr>I dimensija   Pagalbos prieinamumas</vt:lpstr>
      <vt:lpstr>I dimensija   Pagalbos prieinamumas</vt:lpstr>
      <vt:lpstr>II dimensija   Pagalbos teikimo      proceso  organizavimas ir vykdymas </vt:lpstr>
      <vt:lpstr>II dimensija   Pagalbos teikimo proceso organizavimas ir vykdymas </vt:lpstr>
      <vt:lpstr>II dimensija   Pagalbos teikimo proceso organizavimas ir vykdymas </vt:lpstr>
      <vt:lpstr>III dimensija   Orientacija į individualius klientės/-o poreikius</vt:lpstr>
      <vt:lpstr>III dimensija   Orientacija į individualius klientės/-o poreikius</vt:lpstr>
      <vt:lpstr>III dimensija   Orientacija į individualius klientės/-o poreikius Klientų pasitenkinimo apklausos apžvalga</vt:lpstr>
      <vt:lpstr> III dimensija   Orientacija į individualius klientės/-o poreikius Klientų pasitenkinimo apklausos išvados</vt:lpstr>
      <vt:lpstr>IV dimensija  Tarpinstitucinis bendradarbiavimas</vt:lpstr>
      <vt:lpstr>IV dimensija  Tarpinstitucinis bendradarbiavimas</vt:lpstr>
      <vt:lpstr>IV dimensija  Tarpinstitucinis bendradarbiavimas</vt:lpstr>
      <vt:lpstr>IV dimensija. Tarpinstitucinis bendradarbiavimas</vt:lpstr>
      <vt:lpstr>IV dimensija  Tarpinstitucinis bendradarbiavimas</vt:lpstr>
      <vt:lpstr>IV dimensija  Tarpinstitucinis bendradarbiavimas.  Socialinių partnerių apklausos išvados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VšĮ Klaipėdos socialinės ir psichologinės pagalbos centras</dc:title>
  <dc:creator>Jurgita Gaputienė</dc:creator>
  <cp:lastModifiedBy>User</cp:lastModifiedBy>
  <cp:revision>20</cp:revision>
  <dcterms:created xsi:type="dcterms:W3CDTF">2024-01-31T15:09:08Z</dcterms:created>
  <dcterms:modified xsi:type="dcterms:W3CDTF">2024-04-05T08:03:37Z</dcterms:modified>
</cp:coreProperties>
</file>